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Lst>
  <p:sldSz cy="6858000" cx="12192000"/>
  <p:notesSz cx="6858000" cy="9144000"/>
  <p:embeddedFontLst>
    <p:embeddedFont>
      <p:font typeface="Lato"/>
      <p:regular r:id="rId12"/>
      <p:bold r:id="rId13"/>
      <p:italic r:id="rId14"/>
      <p:boldItalic r:id="rId15"/>
    </p:embeddedFont>
    <p:embeddedFont>
      <p:font typeface="Poppins Black"/>
      <p:bold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673">
          <p15:clr>
            <a:srgbClr val="9AA0A6"/>
          </p15:clr>
        </p15:guide>
      </p15:sldGuideLst>
    </p:ext>
    <p:ext uri="GoogleSlidesCustomDataVersion2">
      <go:slidesCustomData xmlns:go="http://customooxmlschemas.google.com/" r:id="rId18" roundtripDataSignature="AMtx7mhDJU3cXzMeYvFHUeTL65IEeKEr1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673" orient="horz"/>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Lato-bold.fntdata"/><Relationship Id="rId12" Type="http://schemas.openxmlformats.org/officeDocument/2006/relationships/font" Target="fonts/La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ato-boldItalic.fntdata"/><Relationship Id="rId14" Type="http://schemas.openxmlformats.org/officeDocument/2006/relationships/font" Target="fonts/Lato-italic.fntdata"/><Relationship Id="rId17" Type="http://schemas.openxmlformats.org/officeDocument/2006/relationships/font" Target="fonts/PoppinsBlack-boldItalic.fntdata"/><Relationship Id="rId16" Type="http://schemas.openxmlformats.org/officeDocument/2006/relationships/font" Target="fonts/PoppinsBlack-bold.fntdata"/><Relationship Id="rId5" Type="http://schemas.openxmlformats.org/officeDocument/2006/relationships/notesMaster" Target="notesMasters/notesMaster1.xml"/><Relationship Id="rId6" Type="http://schemas.openxmlformats.org/officeDocument/2006/relationships/slide" Target="slides/slide1.xml"/><Relationship Id="rId18" Type="http://customschemas.google.com/relationships/presentationmetadata" Target="meta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g27dac00f95e_0_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 name="Google Shape;44;g27dac00f95e_0_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lang="en-US" sz="1300"/>
              <a:t>Technical Assistance Team Leaders, and Managers</a:t>
            </a:r>
            <a:endParaRPr sz="1300"/>
          </a:p>
          <a:p>
            <a:pPr indent="0" lvl="0" marL="0" rtl="0" algn="l">
              <a:lnSpc>
                <a:spcPct val="100000"/>
              </a:lnSpc>
              <a:spcBef>
                <a:spcPts val="0"/>
              </a:spcBef>
              <a:spcAft>
                <a:spcPts val="0"/>
              </a:spcAft>
              <a:buClr>
                <a:schemeClr val="dk1"/>
              </a:buClr>
              <a:buSzPts val="1400"/>
              <a:buFont typeface="Arial"/>
              <a:buNone/>
            </a:pPr>
            <a:r>
              <a:t/>
            </a:r>
            <a:endParaRPr sz="1300"/>
          </a:p>
          <a:p>
            <a:pPr indent="0" lvl="0" marL="0" rtl="0" algn="l">
              <a:lnSpc>
                <a:spcPct val="100000"/>
              </a:lnSpc>
              <a:spcBef>
                <a:spcPts val="0"/>
              </a:spcBef>
              <a:spcAft>
                <a:spcPts val="0"/>
              </a:spcAft>
              <a:buClr>
                <a:schemeClr val="dk1"/>
              </a:buClr>
              <a:buSzPts val="1400"/>
              <a:buFont typeface="Arial"/>
              <a:buNone/>
            </a:pPr>
            <a:r>
              <a:rPr lang="en-US" sz="1300"/>
              <a:t>Welcome!</a:t>
            </a:r>
            <a:endParaRPr sz="1300"/>
          </a:p>
          <a:p>
            <a:pPr indent="-317500" lvl="0" marL="457200" rtl="0" algn="l">
              <a:lnSpc>
                <a:spcPct val="100000"/>
              </a:lnSpc>
              <a:spcBef>
                <a:spcPts val="0"/>
              </a:spcBef>
              <a:spcAft>
                <a:spcPts val="0"/>
              </a:spcAft>
              <a:buClr>
                <a:schemeClr val="dk1"/>
              </a:buClr>
              <a:buSzPts val="1400"/>
              <a:buChar char="●"/>
            </a:pPr>
            <a:r>
              <a:rPr lang="en-US"/>
              <a:t>Your Facilitators for today:</a:t>
            </a:r>
            <a:endParaRPr/>
          </a:p>
          <a:p>
            <a:pPr indent="-317500" lvl="1" marL="914400" rtl="0" algn="l">
              <a:lnSpc>
                <a:spcPct val="100000"/>
              </a:lnSpc>
              <a:spcBef>
                <a:spcPts val="0"/>
              </a:spcBef>
              <a:spcAft>
                <a:spcPts val="0"/>
              </a:spcAft>
              <a:buClr>
                <a:schemeClr val="dk1"/>
              </a:buClr>
              <a:buSzPts val="1400"/>
              <a:buChar char="○"/>
            </a:pPr>
            <a:r>
              <a:rPr lang="en-US"/>
              <a:t>Chris Wendel: Initiate Program Manger, has served as a Coach, Trainer, and Lender with NI since 2012</a:t>
            </a:r>
            <a:endParaRPr/>
          </a:p>
          <a:p>
            <a:pPr indent="-317500" lvl="1" marL="914400" rtl="0" algn="l">
              <a:lnSpc>
                <a:spcPct val="100000"/>
              </a:lnSpc>
              <a:spcBef>
                <a:spcPts val="0"/>
              </a:spcBef>
              <a:spcAft>
                <a:spcPts val="0"/>
              </a:spcAft>
              <a:buClr>
                <a:schemeClr val="dk1"/>
              </a:buClr>
              <a:buSzPts val="1400"/>
              <a:buChar char="○"/>
            </a:pPr>
            <a:r>
              <a:rPr lang="en-US"/>
              <a:t>Jessa Armstrong: Initiate Associate Product Manager since 2020</a:t>
            </a:r>
            <a:endParaRPr/>
          </a:p>
          <a:p>
            <a:pPr indent="0" lvl="0" marL="0" rtl="0" algn="l">
              <a:lnSpc>
                <a:spcPct val="100000"/>
              </a:lnSpc>
              <a:spcBef>
                <a:spcPts val="0"/>
              </a:spcBef>
              <a:spcAft>
                <a:spcPts val="0"/>
              </a:spcAft>
              <a:buClr>
                <a:schemeClr val="dk1"/>
              </a:buClr>
              <a:buSzPts val="1400"/>
              <a:buFont typeface="Arial"/>
              <a:buNone/>
            </a:pPr>
            <a:r>
              <a:t/>
            </a:r>
            <a:endParaRPr sz="1800"/>
          </a:p>
          <a:p>
            <a:pPr indent="0" lvl="0" marL="0" rtl="0" algn="l">
              <a:lnSpc>
                <a:spcPct val="100000"/>
              </a:lnSpc>
              <a:spcBef>
                <a:spcPts val="0"/>
              </a:spcBef>
              <a:spcAft>
                <a:spcPts val="0"/>
              </a:spcAft>
              <a:buClr>
                <a:schemeClr val="dk1"/>
              </a:buClr>
              <a:buSzPts val="1400"/>
              <a:buFont typeface="Arial"/>
              <a:buNone/>
            </a:pPr>
            <a:r>
              <a:t/>
            </a:r>
            <a:endParaRPr sz="1800"/>
          </a:p>
          <a:p>
            <a:pPr indent="0" lvl="0" marL="0" rtl="0" algn="l">
              <a:lnSpc>
                <a:spcPct val="100000"/>
              </a:lnSpc>
              <a:spcBef>
                <a:spcPts val="0"/>
              </a:spcBef>
              <a:spcAft>
                <a:spcPts val="0"/>
              </a:spcAft>
              <a:buClr>
                <a:schemeClr val="dk1"/>
              </a:buClr>
              <a:buSzPts val="1400"/>
              <a:buFont typeface="Arial"/>
              <a:buNone/>
            </a:pPr>
            <a:r>
              <a:t/>
            </a:r>
            <a:endParaRPr sz="1800"/>
          </a:p>
        </p:txBody>
      </p:sp>
      <p:sp>
        <p:nvSpPr>
          <p:cNvPr id="45" name="Google Shape;45;g27dac00f95e_0_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2d0a628b089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 name="Google Shape;53;g2d0a628b089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solidFill>
                <a:srgbClr val="FF00FF"/>
              </a:solidFill>
            </a:endParaRPr>
          </a:p>
        </p:txBody>
      </p:sp>
      <p:sp>
        <p:nvSpPr>
          <p:cNvPr id="54" name="Google Shape;54;g2d0a628b089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2d0a628b089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 name="Google Shape;62;g2d0a628b089_0_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solidFill>
                <a:srgbClr val="FF00FF"/>
              </a:solidFill>
            </a:endParaRPr>
          </a:p>
        </p:txBody>
      </p:sp>
      <p:sp>
        <p:nvSpPr>
          <p:cNvPr id="63" name="Google Shape;63;g2d0a628b089_0_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f5cb98cbba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g3f5cb98cbba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solidFill>
                <a:srgbClr val="FF00FF"/>
              </a:solidFill>
            </a:endParaRPr>
          </a:p>
        </p:txBody>
      </p:sp>
      <p:sp>
        <p:nvSpPr>
          <p:cNvPr id="72" name="Google Shape;72;g3f5cb98cbba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f5cb98cbba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g3f5cb98cbba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1100"/>
              <a:buFont typeface="Arial"/>
              <a:buNone/>
            </a:pPr>
            <a:r>
              <a:rPr b="1" lang="en-US" sz="1600">
                <a:solidFill>
                  <a:srgbClr val="3E3E3E"/>
                </a:solidFill>
                <a:latin typeface="Lato"/>
                <a:ea typeface="Lato"/>
                <a:cs typeface="Lato"/>
                <a:sym typeface="Lato"/>
              </a:rPr>
              <a:t>What does this look like? / What to watch for:</a:t>
            </a:r>
            <a:endParaRPr b="1" sz="1600">
              <a:solidFill>
                <a:srgbClr val="3E3E3E"/>
              </a:solidFill>
              <a:latin typeface="Lato"/>
              <a:ea typeface="Lato"/>
              <a:cs typeface="Lato"/>
              <a:sym typeface="Lato"/>
            </a:endParaRPr>
          </a:p>
          <a:p>
            <a:pPr indent="-330200" lvl="0" marL="457200" rtl="0" algn="l">
              <a:lnSpc>
                <a:spcPct val="150000"/>
              </a:lnSpc>
              <a:spcBef>
                <a:spcPts val="0"/>
              </a:spcBef>
              <a:spcAft>
                <a:spcPts val="0"/>
              </a:spcAft>
              <a:buClr>
                <a:srgbClr val="3E3E3E"/>
              </a:buClr>
              <a:buSzPts val="1600"/>
              <a:buFont typeface="Lato"/>
              <a:buChar char="•"/>
            </a:pPr>
            <a:r>
              <a:rPr lang="en-US" sz="1600">
                <a:solidFill>
                  <a:srgbClr val="3E3E3E"/>
                </a:solidFill>
                <a:latin typeface="Lato"/>
                <a:ea typeface="Lato"/>
                <a:cs typeface="Lato"/>
                <a:sym typeface="Lato"/>
              </a:rPr>
              <a:t>Cultural/regional challenges: </a:t>
            </a:r>
            <a:endParaRPr sz="1600">
              <a:solidFill>
                <a:srgbClr val="3E3E3E"/>
              </a:solidFill>
              <a:latin typeface="Lato"/>
              <a:ea typeface="Lato"/>
              <a:cs typeface="Lato"/>
              <a:sym typeface="Lato"/>
            </a:endParaRPr>
          </a:p>
          <a:p>
            <a:pPr indent="-330200" lvl="1" marL="914400" rtl="0" algn="l">
              <a:lnSpc>
                <a:spcPct val="150000"/>
              </a:lnSpc>
              <a:spcBef>
                <a:spcPts val="0"/>
              </a:spcBef>
              <a:spcAft>
                <a:spcPts val="0"/>
              </a:spcAft>
              <a:buClr>
                <a:srgbClr val="3E3E3E"/>
              </a:buClr>
              <a:buSzPts val="1600"/>
              <a:buFont typeface="Lato"/>
              <a:buChar char="•"/>
            </a:pPr>
            <a:r>
              <a:rPr lang="en-US" sz="1600">
                <a:solidFill>
                  <a:srgbClr val="3E3E3E"/>
                </a:solidFill>
                <a:latin typeface="Lato"/>
                <a:ea typeface="Lato"/>
                <a:cs typeface="Lato"/>
                <a:sym typeface="Lato"/>
              </a:rPr>
              <a:t>Severe weather events - </a:t>
            </a:r>
            <a:r>
              <a:rPr b="1" lang="en-US" sz="1600">
                <a:solidFill>
                  <a:srgbClr val="3E3E3E"/>
                </a:solidFill>
                <a:latin typeface="Lato"/>
                <a:ea typeface="Lato"/>
                <a:cs typeface="Lato"/>
                <a:sym typeface="Lato"/>
              </a:rPr>
              <a:t>U.P. warmer weather challenge, (snow-mobile businesses facing decline and other snow and winter recreation businesses ) smoke causing low business outside, extreme and quick weather changes - prep with generators etc. </a:t>
            </a:r>
            <a:endParaRPr b="1" sz="1600">
              <a:solidFill>
                <a:srgbClr val="3E3E3E"/>
              </a:solidFill>
              <a:latin typeface="Lato"/>
              <a:ea typeface="Lato"/>
              <a:cs typeface="Lato"/>
              <a:sym typeface="Lato"/>
            </a:endParaRPr>
          </a:p>
          <a:p>
            <a:pPr indent="-330200" lvl="1" marL="914400" rtl="0" algn="l">
              <a:lnSpc>
                <a:spcPct val="150000"/>
              </a:lnSpc>
              <a:spcBef>
                <a:spcPts val="0"/>
              </a:spcBef>
              <a:spcAft>
                <a:spcPts val="0"/>
              </a:spcAft>
              <a:buClr>
                <a:srgbClr val="3E3E3E"/>
              </a:buClr>
              <a:buSzPts val="1600"/>
              <a:buFont typeface="Lato"/>
              <a:buChar char="•"/>
            </a:pPr>
            <a:r>
              <a:rPr lang="en-US" sz="1600">
                <a:solidFill>
                  <a:srgbClr val="3E3E3E"/>
                </a:solidFill>
                <a:latin typeface="Lato"/>
                <a:ea typeface="Lato"/>
                <a:cs typeface="Lato"/>
                <a:sym typeface="Lato"/>
              </a:rPr>
              <a:t>Cities where ICE has presence - </a:t>
            </a:r>
            <a:r>
              <a:rPr b="1" lang="en-US" sz="1600">
                <a:solidFill>
                  <a:srgbClr val="3E3E3E"/>
                </a:solidFill>
                <a:latin typeface="Lato"/>
                <a:ea typeface="Lato"/>
                <a:cs typeface="Lato"/>
                <a:sym typeface="Lato"/>
              </a:rPr>
              <a:t>giving people space and patience, and hearing their main concerns/emotions - understanding that communicating certain things over email may worry them. Build trust before pushing change. Have cultural humility and ask yourself often how much of your approach is coming from your own cultural expectations.</a:t>
            </a:r>
            <a:endParaRPr b="1" sz="1600">
              <a:solidFill>
                <a:srgbClr val="3E3E3E"/>
              </a:solidFill>
              <a:latin typeface="Lato"/>
              <a:ea typeface="Lato"/>
              <a:cs typeface="Lato"/>
              <a:sym typeface="Lato"/>
            </a:endParaRPr>
          </a:p>
          <a:p>
            <a:pPr indent="-330200" lvl="1" marL="914400" rtl="0" algn="l">
              <a:lnSpc>
                <a:spcPct val="150000"/>
              </a:lnSpc>
              <a:spcBef>
                <a:spcPts val="0"/>
              </a:spcBef>
              <a:spcAft>
                <a:spcPts val="0"/>
              </a:spcAft>
              <a:buClr>
                <a:srgbClr val="3E3E3E"/>
              </a:buClr>
              <a:buSzPts val="1600"/>
              <a:buFont typeface="Lato"/>
              <a:buChar char="•"/>
            </a:pPr>
            <a:r>
              <a:rPr lang="en-US" sz="1600">
                <a:solidFill>
                  <a:srgbClr val="3E3E3E"/>
                </a:solidFill>
                <a:latin typeface="Lato"/>
                <a:ea typeface="Lato"/>
                <a:cs typeface="Lato"/>
                <a:sym typeface="Lato"/>
              </a:rPr>
              <a:t>Differences in communication and work styles - s</a:t>
            </a:r>
            <a:r>
              <a:rPr b="1" lang="en-US" sz="1600">
                <a:solidFill>
                  <a:srgbClr val="3E3E3E"/>
                </a:solidFill>
                <a:latin typeface="Lato"/>
                <a:ea typeface="Lato"/>
                <a:cs typeface="Lato"/>
                <a:sym typeface="Lato"/>
              </a:rPr>
              <a:t>ome prefer quick in person, some prefer long web meeting with agendas.</a:t>
            </a:r>
            <a:endParaRPr b="1" sz="1600">
              <a:solidFill>
                <a:srgbClr val="3E3E3E"/>
              </a:solidFill>
              <a:latin typeface="Lato"/>
              <a:ea typeface="Lato"/>
              <a:cs typeface="Lato"/>
              <a:sym typeface="Lato"/>
            </a:endParaRPr>
          </a:p>
          <a:p>
            <a:pPr indent="0" lvl="0" marL="457200" rtl="0" algn="l">
              <a:lnSpc>
                <a:spcPct val="150000"/>
              </a:lnSpc>
              <a:spcBef>
                <a:spcPts val="0"/>
              </a:spcBef>
              <a:spcAft>
                <a:spcPts val="0"/>
              </a:spcAft>
              <a:buNone/>
            </a:pPr>
            <a:r>
              <a:t/>
            </a:r>
            <a:endParaRPr b="1" sz="1600">
              <a:solidFill>
                <a:srgbClr val="3E3E3E"/>
              </a:solidFill>
              <a:latin typeface="Lato"/>
              <a:ea typeface="Lato"/>
              <a:cs typeface="Lato"/>
              <a:sym typeface="Lato"/>
            </a:endParaRPr>
          </a:p>
          <a:p>
            <a:pPr indent="0" lvl="0" marL="0" rtl="0" algn="l">
              <a:lnSpc>
                <a:spcPct val="150000"/>
              </a:lnSpc>
              <a:spcBef>
                <a:spcPts val="0"/>
              </a:spcBef>
              <a:spcAft>
                <a:spcPts val="0"/>
              </a:spcAft>
              <a:buClr>
                <a:schemeClr val="dk1"/>
              </a:buClr>
              <a:buSzPts val="1100"/>
              <a:buFont typeface="Arial"/>
              <a:buNone/>
            </a:pPr>
            <a:r>
              <a:rPr b="1" lang="en-US" sz="1600">
                <a:solidFill>
                  <a:srgbClr val="3E3E3E"/>
                </a:solidFill>
                <a:latin typeface="Lato"/>
                <a:ea typeface="Lato"/>
                <a:cs typeface="Lato"/>
                <a:sym typeface="Lato"/>
              </a:rPr>
              <a:t>Ideas for adjusting:</a:t>
            </a:r>
            <a:endParaRPr b="1" sz="1600">
              <a:solidFill>
                <a:srgbClr val="3E3E3E"/>
              </a:solidFill>
              <a:latin typeface="Lato"/>
              <a:ea typeface="Lato"/>
              <a:cs typeface="Lato"/>
              <a:sym typeface="Lato"/>
            </a:endParaRPr>
          </a:p>
          <a:p>
            <a:pPr indent="-330200" lvl="0" marL="457200" rtl="0" algn="l">
              <a:lnSpc>
                <a:spcPct val="150000"/>
              </a:lnSpc>
              <a:spcBef>
                <a:spcPts val="0"/>
              </a:spcBef>
              <a:spcAft>
                <a:spcPts val="0"/>
              </a:spcAft>
              <a:buClr>
                <a:srgbClr val="3E3E3E"/>
              </a:buClr>
              <a:buSzPts val="1600"/>
              <a:buFont typeface="Lato"/>
              <a:buChar char="•"/>
            </a:pPr>
            <a:r>
              <a:rPr lang="en-US" sz="1600">
                <a:solidFill>
                  <a:srgbClr val="3E3E3E"/>
                </a:solidFill>
                <a:latin typeface="Lato"/>
                <a:ea typeface="Lato"/>
                <a:cs typeface="Lato"/>
                <a:sym typeface="Lato"/>
              </a:rPr>
              <a:t>Meeting them where they are at and with an open, </a:t>
            </a:r>
            <a:r>
              <a:rPr b="1" lang="en-US" sz="1600">
                <a:solidFill>
                  <a:srgbClr val="3E3E3E"/>
                </a:solidFill>
                <a:latin typeface="Lato"/>
                <a:ea typeface="Lato"/>
                <a:cs typeface="Lato"/>
                <a:sym typeface="Lato"/>
              </a:rPr>
              <a:t>curious </a:t>
            </a:r>
            <a:r>
              <a:rPr lang="en-US" sz="1600">
                <a:solidFill>
                  <a:srgbClr val="3E3E3E"/>
                </a:solidFill>
                <a:latin typeface="Lato"/>
                <a:ea typeface="Lato"/>
                <a:cs typeface="Lato"/>
                <a:sym typeface="Lato"/>
              </a:rPr>
              <a:t>mind  - </a:t>
            </a:r>
            <a:r>
              <a:rPr b="1" lang="en-US" sz="1600">
                <a:solidFill>
                  <a:srgbClr val="3E3E3E"/>
                </a:solidFill>
                <a:latin typeface="Lato"/>
                <a:ea typeface="Lato"/>
                <a:cs typeface="Lato"/>
                <a:sym typeface="Lato"/>
              </a:rPr>
              <a:t>The main thing is to not make assumptions, but to ask good questions and listen well so that you can adjust as needed. i.e. meeting in person and discussing sensitive details that way, rather than in writing over text or email.</a:t>
            </a:r>
            <a:endParaRPr b="1" sz="1600">
              <a:solidFill>
                <a:srgbClr val="3E3E3E"/>
              </a:solidFill>
              <a:latin typeface="Lato"/>
              <a:ea typeface="Lato"/>
              <a:cs typeface="Lato"/>
              <a:sym typeface="Lato"/>
            </a:endParaRPr>
          </a:p>
          <a:p>
            <a:pPr indent="-330200" lvl="0" marL="457200" rtl="0" algn="l">
              <a:lnSpc>
                <a:spcPct val="150000"/>
              </a:lnSpc>
              <a:spcBef>
                <a:spcPts val="0"/>
              </a:spcBef>
              <a:spcAft>
                <a:spcPts val="0"/>
              </a:spcAft>
              <a:buClr>
                <a:srgbClr val="3E3E3E"/>
              </a:buClr>
              <a:buSzPts val="1600"/>
              <a:buFont typeface="Lato"/>
              <a:buChar char="•"/>
            </a:pPr>
            <a:r>
              <a:rPr b="1" lang="en-US" sz="1600">
                <a:solidFill>
                  <a:srgbClr val="3E3E3E"/>
                </a:solidFill>
                <a:latin typeface="Lato"/>
                <a:ea typeface="Lato"/>
                <a:cs typeface="Lato"/>
                <a:sym typeface="Lato"/>
              </a:rPr>
              <a:t>Ask open ended questions about their main fears and concerns as well as their top priorities and values. this helps the customers think through these possible challenges, and allows YOU to hear what solutions they may have already come up with and to gain more trust by having them share their concerns. Another important step in regards to things like major weather challenges, and legal political issues, is to tap into community resources, like the chamber and neighboring businesses to find out if they have similar issues and what they have done about it.</a:t>
            </a:r>
            <a:endParaRPr b="1" sz="1600">
              <a:solidFill>
                <a:srgbClr val="3E3E3E"/>
              </a:solidFill>
              <a:latin typeface="Lato"/>
              <a:ea typeface="Lato"/>
              <a:cs typeface="Lato"/>
              <a:sym typeface="Lato"/>
            </a:endParaRPr>
          </a:p>
          <a:p>
            <a:pPr indent="-330200" lvl="1" marL="914400" rtl="0" algn="l">
              <a:lnSpc>
                <a:spcPct val="150000"/>
              </a:lnSpc>
              <a:spcBef>
                <a:spcPts val="0"/>
              </a:spcBef>
              <a:spcAft>
                <a:spcPts val="0"/>
              </a:spcAft>
              <a:buClr>
                <a:srgbClr val="3E3E3E"/>
              </a:buClr>
              <a:buSzPts val="1600"/>
              <a:buFont typeface="Lato"/>
              <a:buChar char="•"/>
            </a:pPr>
            <a:r>
              <a:rPr b="1" lang="en-US" sz="1600">
                <a:solidFill>
                  <a:srgbClr val="3E3E3E"/>
                </a:solidFill>
                <a:latin typeface="Lato"/>
                <a:ea typeface="Lato"/>
                <a:cs typeface="Lato"/>
                <a:sym typeface="Lato"/>
              </a:rPr>
              <a:t>LEARN Their main values - is it organization and punctuality, is it community and family, or is it profit building and enterprising? Are they extremely concerned about making the most of their limited time, or do they like to chit chat and get to know people before diving right into business discussions.</a:t>
            </a:r>
            <a:endParaRPr b="1" sz="1600">
              <a:solidFill>
                <a:srgbClr val="3E3E3E"/>
              </a:solidFill>
              <a:latin typeface="Lato"/>
              <a:ea typeface="Lato"/>
              <a:cs typeface="Lato"/>
              <a:sym typeface="Lato"/>
            </a:endParaRPr>
          </a:p>
          <a:p>
            <a:pPr indent="-330200" lvl="0" marL="457200" rtl="0" algn="l">
              <a:lnSpc>
                <a:spcPct val="150000"/>
              </a:lnSpc>
              <a:spcBef>
                <a:spcPts val="0"/>
              </a:spcBef>
              <a:spcAft>
                <a:spcPts val="0"/>
              </a:spcAft>
              <a:buClr>
                <a:srgbClr val="3E3E3E"/>
              </a:buClr>
              <a:buSzPts val="1600"/>
              <a:buFont typeface="Lato"/>
              <a:buChar char="•"/>
            </a:pPr>
            <a:r>
              <a:rPr lang="en-US" sz="1600">
                <a:solidFill>
                  <a:srgbClr val="3E3E3E"/>
                </a:solidFill>
                <a:latin typeface="Lato"/>
                <a:ea typeface="Lato"/>
                <a:cs typeface="Lato"/>
                <a:sym typeface="Lato"/>
              </a:rPr>
              <a:t>when/where they are comfortable - in person, phone, zoom, etc. </a:t>
            </a:r>
            <a:endParaRPr sz="1600">
              <a:solidFill>
                <a:srgbClr val="3E3E3E"/>
              </a:solidFill>
              <a:latin typeface="Lato"/>
              <a:ea typeface="Lato"/>
              <a:cs typeface="Lato"/>
              <a:sym typeface="Lato"/>
            </a:endParaRPr>
          </a:p>
          <a:p>
            <a:pPr indent="-330200" lvl="0" marL="457200" rtl="0" algn="l">
              <a:lnSpc>
                <a:spcPct val="150000"/>
              </a:lnSpc>
              <a:spcBef>
                <a:spcPts val="0"/>
              </a:spcBef>
              <a:spcAft>
                <a:spcPts val="0"/>
              </a:spcAft>
              <a:buClr>
                <a:srgbClr val="3E3E3E"/>
              </a:buClr>
              <a:buSzPts val="1600"/>
              <a:buFont typeface="Lato"/>
              <a:buChar char="•"/>
            </a:pPr>
            <a:r>
              <a:rPr lang="en-US" sz="1600">
                <a:solidFill>
                  <a:srgbClr val="3E3E3E"/>
                </a:solidFill>
                <a:latin typeface="Lato"/>
                <a:ea typeface="Lato"/>
                <a:cs typeface="Lato"/>
                <a:sym typeface="Lato"/>
              </a:rPr>
              <a:t>Scheduling length of time and communication that works for them</a:t>
            </a:r>
            <a:endParaRPr b="1" sz="1600">
              <a:solidFill>
                <a:srgbClr val="3E3E3E"/>
              </a:solidFill>
              <a:latin typeface="Lato"/>
              <a:ea typeface="Lato"/>
              <a:cs typeface="Lato"/>
              <a:sym typeface="Lato"/>
            </a:endParaRPr>
          </a:p>
          <a:p>
            <a:pPr indent="0" lvl="0" marL="0" rtl="0" algn="l">
              <a:lnSpc>
                <a:spcPct val="150000"/>
              </a:lnSpc>
              <a:spcBef>
                <a:spcPts val="0"/>
              </a:spcBef>
              <a:spcAft>
                <a:spcPts val="0"/>
              </a:spcAft>
              <a:buClr>
                <a:schemeClr val="dk1"/>
              </a:buClr>
              <a:buSzPts val="1100"/>
              <a:buFont typeface="Arial"/>
              <a:buNone/>
            </a:pPr>
            <a:r>
              <a:rPr b="1" lang="en-US" sz="1600">
                <a:solidFill>
                  <a:srgbClr val="3E3E3E"/>
                </a:solidFill>
                <a:latin typeface="Lato"/>
                <a:ea typeface="Lato"/>
                <a:cs typeface="Lato"/>
                <a:sym typeface="Lato"/>
              </a:rPr>
              <a:t>Example Client:</a:t>
            </a:r>
            <a:endParaRPr b="1" sz="1600">
              <a:solidFill>
                <a:srgbClr val="3E3E3E"/>
              </a:solidFill>
              <a:latin typeface="Lato"/>
              <a:ea typeface="Lato"/>
              <a:cs typeface="Lato"/>
              <a:sym typeface="Lato"/>
            </a:endParaRPr>
          </a:p>
          <a:p>
            <a:pPr indent="-330200" lvl="0" marL="457200" rtl="0" algn="l">
              <a:lnSpc>
                <a:spcPct val="150000"/>
              </a:lnSpc>
              <a:spcBef>
                <a:spcPts val="0"/>
              </a:spcBef>
              <a:spcAft>
                <a:spcPts val="0"/>
              </a:spcAft>
              <a:buClr>
                <a:srgbClr val="3E3E3E"/>
              </a:buClr>
              <a:buSzPts val="1600"/>
              <a:buFont typeface="Lato"/>
              <a:buChar char="•"/>
            </a:pPr>
            <a:r>
              <a:rPr lang="en-US" sz="1600">
                <a:solidFill>
                  <a:srgbClr val="3E3E3E"/>
                </a:solidFill>
                <a:latin typeface="Lato"/>
                <a:ea typeface="Lato"/>
                <a:cs typeface="Lato"/>
                <a:sym typeface="Lato"/>
              </a:rPr>
              <a:t>Specific Challenge - Kurdish Restaurant owner  who spoke little English </a:t>
            </a:r>
            <a:endParaRPr sz="1600">
              <a:solidFill>
                <a:srgbClr val="3E3E3E"/>
              </a:solidFill>
              <a:latin typeface="Lato"/>
              <a:ea typeface="Lato"/>
              <a:cs typeface="Lato"/>
              <a:sym typeface="Lato"/>
            </a:endParaRPr>
          </a:p>
          <a:p>
            <a:pPr indent="-330200" lvl="0" marL="457200" rtl="0" algn="l">
              <a:lnSpc>
                <a:spcPct val="150000"/>
              </a:lnSpc>
              <a:spcBef>
                <a:spcPts val="0"/>
              </a:spcBef>
              <a:spcAft>
                <a:spcPts val="0"/>
              </a:spcAft>
              <a:buClr>
                <a:srgbClr val="3E3E3E"/>
              </a:buClr>
              <a:buSzPts val="1600"/>
              <a:buFont typeface="Lato"/>
              <a:buChar char="•"/>
            </a:pPr>
            <a:r>
              <a:rPr lang="en-US" sz="1600">
                <a:solidFill>
                  <a:srgbClr val="3E3E3E"/>
                </a:solidFill>
                <a:latin typeface="Lato"/>
                <a:ea typeface="Lato"/>
                <a:cs typeface="Lato"/>
                <a:sym typeface="Lato"/>
              </a:rPr>
              <a:t>Realized language barrier after attempting communication multiple times without luck</a:t>
            </a:r>
            <a:endParaRPr sz="1600">
              <a:solidFill>
                <a:srgbClr val="3E3E3E"/>
              </a:solidFill>
              <a:latin typeface="Lato"/>
              <a:ea typeface="Lato"/>
              <a:cs typeface="Lato"/>
              <a:sym typeface="Lato"/>
            </a:endParaRPr>
          </a:p>
          <a:p>
            <a:pPr indent="-330200" lvl="0" marL="457200" rtl="0" algn="l">
              <a:lnSpc>
                <a:spcPct val="150000"/>
              </a:lnSpc>
              <a:spcBef>
                <a:spcPts val="0"/>
              </a:spcBef>
              <a:spcAft>
                <a:spcPts val="0"/>
              </a:spcAft>
              <a:buClr>
                <a:srgbClr val="3E3E3E"/>
              </a:buClr>
              <a:buSzPts val="1600"/>
              <a:buFont typeface="Lato"/>
              <a:buChar char="•"/>
            </a:pPr>
            <a:r>
              <a:rPr lang="en-US" sz="1600">
                <a:solidFill>
                  <a:srgbClr val="3E3E3E"/>
                </a:solidFill>
                <a:latin typeface="Lato"/>
                <a:ea typeface="Lato"/>
                <a:cs typeface="Lato"/>
                <a:sym typeface="Lato"/>
              </a:rPr>
              <a:t>Option to meet with them and a trusted family member (This also happened at a Mexican grocery store)</a:t>
            </a:r>
            <a:endParaRPr sz="1600">
              <a:solidFill>
                <a:srgbClr val="3E3E3E"/>
              </a:solidFill>
              <a:latin typeface="Lato"/>
              <a:ea typeface="Lato"/>
              <a:cs typeface="Lato"/>
              <a:sym typeface="Lato"/>
            </a:endParaRPr>
          </a:p>
          <a:p>
            <a:pPr indent="0" lvl="0" marL="457200" rtl="0" algn="l">
              <a:lnSpc>
                <a:spcPct val="150000"/>
              </a:lnSpc>
              <a:spcBef>
                <a:spcPts val="0"/>
              </a:spcBef>
              <a:spcAft>
                <a:spcPts val="0"/>
              </a:spcAft>
              <a:buNone/>
            </a:pPr>
            <a:r>
              <a:t/>
            </a:r>
            <a:endParaRPr sz="1600">
              <a:solidFill>
                <a:srgbClr val="3E3E3E"/>
              </a:solidFill>
              <a:latin typeface="Lato"/>
              <a:ea typeface="Lato"/>
              <a:cs typeface="Lato"/>
              <a:sym typeface="Lato"/>
            </a:endParaRPr>
          </a:p>
          <a:p>
            <a:pPr indent="0" lvl="0" marL="0" rtl="0" algn="l">
              <a:lnSpc>
                <a:spcPct val="100000"/>
              </a:lnSpc>
              <a:spcBef>
                <a:spcPts val="0"/>
              </a:spcBef>
              <a:spcAft>
                <a:spcPts val="0"/>
              </a:spcAft>
              <a:buSzPts val="1400"/>
              <a:buNone/>
            </a:pPr>
            <a:r>
              <a:t/>
            </a:r>
            <a:endParaRPr>
              <a:solidFill>
                <a:srgbClr val="FF00FF"/>
              </a:solidFill>
            </a:endParaRPr>
          </a:p>
        </p:txBody>
      </p:sp>
      <p:sp>
        <p:nvSpPr>
          <p:cNvPr id="81" name="Google Shape;81;g3f5cb98cbba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f68208a056_1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3f68208a056_1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solidFill>
                <a:srgbClr val="FF00FF"/>
              </a:solidFill>
            </a:endParaRPr>
          </a:p>
        </p:txBody>
      </p:sp>
      <p:sp>
        <p:nvSpPr>
          <p:cNvPr id="90" name="Google Shape;90;g3f68208a056_1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g27dac00f95e_0_103"/>
          <p:cNvSpPr/>
          <p:nvPr/>
        </p:nvSpPr>
        <p:spPr>
          <a:xfrm>
            <a:off x="0" y="0"/>
            <a:ext cx="12192000" cy="1028700"/>
          </a:xfrm>
          <a:prstGeom prst="rect">
            <a:avLst/>
          </a:prstGeom>
          <a:solidFill>
            <a:srgbClr val="F2FB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g27dac00f95e_0_103"/>
          <p:cNvSpPr txBox="1"/>
          <p:nvPr>
            <p:ph type="ctrTitle"/>
          </p:nvPr>
        </p:nvSpPr>
        <p:spPr>
          <a:xfrm>
            <a:off x="1524000" y="1581150"/>
            <a:ext cx="9144000" cy="2533800"/>
          </a:xfrm>
          <a:prstGeom prst="rect">
            <a:avLst/>
          </a:prstGeom>
          <a:noFill/>
          <a:ln>
            <a:noFill/>
          </a:ln>
        </p:spPr>
        <p:txBody>
          <a:bodyPr anchorCtr="0" anchor="b" bIns="45700" lIns="45700" spcFirstLastPara="1" rIns="45700" wrap="square" tIns="45700">
            <a:noAutofit/>
          </a:bodyPr>
          <a:lstStyle>
            <a:lvl1pPr lvl="0" algn="ctr">
              <a:lnSpc>
                <a:spcPct val="100000"/>
              </a:lnSpc>
              <a:spcBef>
                <a:spcPts val="0"/>
              </a:spcBef>
              <a:spcAft>
                <a:spcPts val="0"/>
              </a:spcAft>
              <a:buClr>
                <a:schemeClr val="dk1"/>
              </a:buClr>
              <a:buSzPts val="6000"/>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g27dac00f95e_0_103"/>
          <p:cNvSpPr txBox="1"/>
          <p:nvPr>
            <p:ph idx="1" type="subTitle"/>
          </p:nvPr>
        </p:nvSpPr>
        <p:spPr>
          <a:xfrm>
            <a:off x="0" y="4402150"/>
            <a:ext cx="12192000" cy="8556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rgbClr val="3F3F3F"/>
              </a:buClr>
              <a:buSzPts val="2400"/>
              <a:buFont typeface="Lato"/>
              <a:buNone/>
              <a:defRPr sz="2400">
                <a:solidFill>
                  <a:srgbClr val="3F3F3F"/>
                </a:solidFill>
              </a:defRPr>
            </a:lvl1pPr>
            <a:lvl2pPr lvl="1" algn="ctr">
              <a:lnSpc>
                <a:spcPct val="90000"/>
              </a:lnSpc>
              <a:spcBef>
                <a:spcPts val="500"/>
              </a:spcBef>
              <a:spcAft>
                <a:spcPts val="0"/>
              </a:spcAft>
              <a:buClr>
                <a:schemeClr val="accent4"/>
              </a:buClr>
              <a:buSzPts val="2000"/>
              <a:buFont typeface="Lato"/>
              <a:buNone/>
              <a:defRPr sz="2000">
                <a:solidFill>
                  <a:schemeClr val="accent4"/>
                </a:solidFill>
              </a:defRPr>
            </a:lvl2pPr>
            <a:lvl3pPr lvl="2" algn="ctr">
              <a:lnSpc>
                <a:spcPct val="90000"/>
              </a:lnSpc>
              <a:spcBef>
                <a:spcPts val="500"/>
              </a:spcBef>
              <a:spcAft>
                <a:spcPts val="0"/>
              </a:spcAft>
              <a:buClr>
                <a:schemeClr val="accent4"/>
              </a:buClr>
              <a:buSzPts val="1800"/>
              <a:buFont typeface="Lato"/>
              <a:buNone/>
              <a:defRPr sz="1800">
                <a:solidFill>
                  <a:schemeClr val="accent4"/>
                </a:solidFill>
              </a:defRPr>
            </a:lvl3pPr>
            <a:lvl4pPr lvl="3" algn="ctr">
              <a:lnSpc>
                <a:spcPct val="90000"/>
              </a:lnSpc>
              <a:spcBef>
                <a:spcPts val="500"/>
              </a:spcBef>
              <a:spcAft>
                <a:spcPts val="0"/>
              </a:spcAft>
              <a:buClr>
                <a:schemeClr val="accent4"/>
              </a:buClr>
              <a:buSzPts val="1600"/>
              <a:buFont typeface="Lato"/>
              <a:buNone/>
              <a:defRPr sz="1600">
                <a:solidFill>
                  <a:schemeClr val="accent4"/>
                </a:solidFill>
              </a:defRPr>
            </a:lvl4pPr>
            <a:lvl5pPr lvl="4" algn="ctr">
              <a:lnSpc>
                <a:spcPct val="90000"/>
              </a:lnSpc>
              <a:spcBef>
                <a:spcPts val="500"/>
              </a:spcBef>
              <a:spcAft>
                <a:spcPts val="0"/>
              </a:spcAft>
              <a:buClr>
                <a:schemeClr val="accent4"/>
              </a:buClr>
              <a:buSzPts val="1600"/>
              <a:buFont typeface="Lato"/>
              <a:buNone/>
              <a:defRPr sz="1600">
                <a:solidFill>
                  <a:schemeClr val="accent4"/>
                </a:solidFill>
              </a:defRPr>
            </a:lvl5pPr>
            <a:lvl6pPr lvl="5" algn="ctr">
              <a:lnSpc>
                <a:spcPct val="90000"/>
              </a:lnSpc>
              <a:spcBef>
                <a:spcPts val="500"/>
              </a:spcBef>
              <a:spcAft>
                <a:spcPts val="0"/>
              </a:spcAft>
              <a:buClr>
                <a:schemeClr val="accent4"/>
              </a:buClr>
              <a:buSzPts val="1600"/>
              <a:buFont typeface="Lato"/>
              <a:buNone/>
              <a:defRPr sz="1600">
                <a:solidFill>
                  <a:schemeClr val="accent4"/>
                </a:solidFill>
                <a:latin typeface="Lato"/>
                <a:ea typeface="Lato"/>
                <a:cs typeface="Lato"/>
                <a:sym typeface="Lato"/>
              </a:defRPr>
            </a:lvl6pPr>
            <a:lvl7pPr lvl="6" algn="ctr">
              <a:lnSpc>
                <a:spcPct val="90000"/>
              </a:lnSpc>
              <a:spcBef>
                <a:spcPts val="500"/>
              </a:spcBef>
              <a:spcAft>
                <a:spcPts val="0"/>
              </a:spcAft>
              <a:buClr>
                <a:schemeClr val="accent4"/>
              </a:buClr>
              <a:buSzPts val="1600"/>
              <a:buFont typeface="Lato"/>
              <a:buNone/>
              <a:defRPr sz="1600">
                <a:solidFill>
                  <a:schemeClr val="accent4"/>
                </a:solidFill>
                <a:latin typeface="Lato"/>
                <a:ea typeface="Lato"/>
                <a:cs typeface="Lato"/>
                <a:sym typeface="Lato"/>
              </a:defRPr>
            </a:lvl7pPr>
            <a:lvl8pPr lvl="7" algn="ctr">
              <a:lnSpc>
                <a:spcPct val="90000"/>
              </a:lnSpc>
              <a:spcBef>
                <a:spcPts val="500"/>
              </a:spcBef>
              <a:spcAft>
                <a:spcPts val="0"/>
              </a:spcAft>
              <a:buClr>
                <a:schemeClr val="accent4"/>
              </a:buClr>
              <a:buSzPts val="1600"/>
              <a:buFont typeface="Lato"/>
              <a:buNone/>
              <a:defRPr sz="1600">
                <a:solidFill>
                  <a:schemeClr val="accent4"/>
                </a:solidFill>
                <a:latin typeface="Lato"/>
                <a:ea typeface="Lato"/>
                <a:cs typeface="Lato"/>
                <a:sym typeface="Lato"/>
              </a:defRPr>
            </a:lvl8pPr>
            <a:lvl9pPr lvl="8" algn="ctr">
              <a:lnSpc>
                <a:spcPct val="90000"/>
              </a:lnSpc>
              <a:spcBef>
                <a:spcPts val="500"/>
              </a:spcBef>
              <a:spcAft>
                <a:spcPts val="0"/>
              </a:spcAft>
              <a:buClr>
                <a:schemeClr val="accent4"/>
              </a:buClr>
              <a:buSzPts val="1600"/>
              <a:buFont typeface="Lato"/>
              <a:buNone/>
              <a:defRPr sz="1600">
                <a:solidFill>
                  <a:schemeClr val="accent4"/>
                </a:solidFill>
                <a:latin typeface="Lato"/>
                <a:ea typeface="Lato"/>
                <a:cs typeface="Lato"/>
                <a:sym typeface="Lato"/>
              </a:defRPr>
            </a:lvl9pPr>
          </a:lstStyle>
          <a:p/>
        </p:txBody>
      </p:sp>
      <p:sp>
        <p:nvSpPr>
          <p:cNvPr id="19" name="Google Shape;19;g27dac00f95e_0_103"/>
          <p:cNvSpPr txBox="1"/>
          <p:nvPr>
            <p:ph idx="12" type="sldNum"/>
          </p:nvPr>
        </p:nvSpPr>
        <p:spPr>
          <a:xfrm>
            <a:off x="11694450" y="6242850"/>
            <a:ext cx="336000" cy="2154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pic>
        <p:nvPicPr>
          <p:cNvPr id="20" name="Google Shape;20;g27dac00f95e_0_103"/>
          <p:cNvPicPr preferRelativeResize="0"/>
          <p:nvPr/>
        </p:nvPicPr>
        <p:blipFill rotWithShape="1">
          <a:blip r:embed="rId2">
            <a:alphaModFix/>
          </a:blip>
          <a:srcRect b="28447" l="0" r="0" t="0"/>
          <a:stretch/>
        </p:blipFill>
        <p:spPr>
          <a:xfrm>
            <a:off x="4834637" y="307149"/>
            <a:ext cx="2522725" cy="415675"/>
          </a:xfrm>
          <a:prstGeom prst="rect">
            <a:avLst/>
          </a:prstGeom>
          <a:noFill/>
          <a:ln>
            <a:noFill/>
          </a:ln>
        </p:spPr>
      </p:pic>
      <p:sp>
        <p:nvSpPr>
          <p:cNvPr id="21" name="Google Shape;21;g27dac00f95e_0_103"/>
          <p:cNvSpPr/>
          <p:nvPr/>
        </p:nvSpPr>
        <p:spPr>
          <a:xfrm>
            <a:off x="10991850" y="6143625"/>
            <a:ext cx="1200300" cy="6000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ontent" type="obj">
  <p:cSld name="OBJECT">
    <p:spTree>
      <p:nvGrpSpPr>
        <p:cNvPr id="22" name="Shape 22"/>
        <p:cNvGrpSpPr/>
        <p:nvPr/>
      </p:nvGrpSpPr>
      <p:grpSpPr>
        <a:xfrm>
          <a:off x="0" y="0"/>
          <a:ext cx="0" cy="0"/>
          <a:chOff x="0" y="0"/>
          <a:chExt cx="0" cy="0"/>
        </a:xfrm>
      </p:grpSpPr>
      <p:sp>
        <p:nvSpPr>
          <p:cNvPr id="23" name="Google Shape;23;g27dac00f95e_0_110"/>
          <p:cNvSpPr/>
          <p:nvPr/>
        </p:nvSpPr>
        <p:spPr>
          <a:xfrm>
            <a:off x="0" y="0"/>
            <a:ext cx="12192000" cy="1276500"/>
          </a:xfrm>
          <a:prstGeom prst="rect">
            <a:avLst/>
          </a:prstGeom>
          <a:solidFill>
            <a:srgbClr val="F2FB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g27dac00f95e_0_110"/>
          <p:cNvSpPr txBox="1"/>
          <p:nvPr>
            <p:ph type="title"/>
          </p:nvPr>
        </p:nvSpPr>
        <p:spPr>
          <a:xfrm>
            <a:off x="342900" y="23800"/>
            <a:ext cx="11687700" cy="1276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500"/>
              <a:buNone/>
              <a:defRPr sz="3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g27dac00f95e_0_110"/>
          <p:cNvSpPr txBox="1"/>
          <p:nvPr>
            <p:ph idx="12" type="sldNum"/>
          </p:nvPr>
        </p:nvSpPr>
        <p:spPr>
          <a:xfrm>
            <a:off x="11694450" y="6242850"/>
            <a:ext cx="336000" cy="2154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
        <p:nvSpPr>
          <p:cNvPr id="26" name="Google Shape;26;g27dac00f95e_0_110"/>
          <p:cNvSpPr txBox="1"/>
          <p:nvPr>
            <p:ph idx="1" type="body"/>
          </p:nvPr>
        </p:nvSpPr>
        <p:spPr>
          <a:xfrm>
            <a:off x="419100" y="1614450"/>
            <a:ext cx="11353800" cy="4338600"/>
          </a:xfrm>
          <a:prstGeom prst="rect">
            <a:avLst/>
          </a:prstGeom>
          <a:noFill/>
          <a:ln>
            <a:noFill/>
          </a:ln>
        </p:spPr>
        <p:txBody>
          <a:bodyPr anchorCtr="0" anchor="t" bIns="45700" lIns="91425" spcFirstLastPara="1" rIns="91425" wrap="square" tIns="45700">
            <a:normAutofit/>
          </a:bodyPr>
          <a:lstStyle>
            <a:lvl1pPr indent="-342900" lvl="0" marL="457200" algn="l">
              <a:lnSpc>
                <a:spcPct val="115000"/>
              </a:lnSpc>
              <a:spcBef>
                <a:spcPts val="1000"/>
              </a:spcBef>
              <a:spcAft>
                <a:spcPts val="0"/>
              </a:spcAft>
              <a:buSzPts val="1800"/>
              <a:buFont typeface="Lato"/>
              <a:buChar char="•"/>
              <a:defRPr sz="1800"/>
            </a:lvl1pPr>
            <a:lvl2pPr indent="-342900" lvl="1" marL="914400" algn="l">
              <a:lnSpc>
                <a:spcPct val="115000"/>
              </a:lnSpc>
              <a:spcBef>
                <a:spcPts val="500"/>
              </a:spcBef>
              <a:spcAft>
                <a:spcPts val="0"/>
              </a:spcAft>
              <a:buSzPts val="1800"/>
              <a:buFont typeface="Lato"/>
              <a:buChar char="•"/>
              <a:defRPr sz="1800"/>
            </a:lvl2pPr>
            <a:lvl3pPr indent="-342900" lvl="2" marL="1371600" algn="l">
              <a:lnSpc>
                <a:spcPct val="115000"/>
              </a:lnSpc>
              <a:spcBef>
                <a:spcPts val="500"/>
              </a:spcBef>
              <a:spcAft>
                <a:spcPts val="0"/>
              </a:spcAft>
              <a:buSzPts val="1800"/>
              <a:buFont typeface="Lato"/>
              <a:buChar char="•"/>
              <a:defRPr sz="1800"/>
            </a:lvl3pPr>
            <a:lvl4pPr indent="-342900" lvl="3" marL="1828800" algn="l">
              <a:lnSpc>
                <a:spcPct val="115000"/>
              </a:lnSpc>
              <a:spcBef>
                <a:spcPts val="500"/>
              </a:spcBef>
              <a:spcAft>
                <a:spcPts val="0"/>
              </a:spcAft>
              <a:buSzPts val="1800"/>
              <a:buFont typeface="Lato"/>
              <a:buChar char="•"/>
              <a:defRPr/>
            </a:lvl4pPr>
            <a:lvl5pPr indent="-342900" lvl="4" marL="2286000" algn="l">
              <a:lnSpc>
                <a:spcPct val="115000"/>
              </a:lnSpc>
              <a:spcBef>
                <a:spcPts val="500"/>
              </a:spcBef>
              <a:spcAft>
                <a:spcPts val="0"/>
              </a:spcAft>
              <a:buSzPts val="1800"/>
              <a:buFont typeface="Lato"/>
              <a:buChar char="•"/>
              <a:defRPr/>
            </a:lvl5pPr>
            <a:lvl6pPr indent="-342900" lvl="5" marL="2743200" algn="l">
              <a:lnSpc>
                <a:spcPct val="115000"/>
              </a:lnSpc>
              <a:spcBef>
                <a:spcPts val="500"/>
              </a:spcBef>
              <a:spcAft>
                <a:spcPts val="0"/>
              </a:spcAft>
              <a:buSzPts val="1800"/>
              <a:buFont typeface="Lato"/>
              <a:buChar char="•"/>
              <a:defRPr>
                <a:latin typeface="Lato"/>
                <a:ea typeface="Lato"/>
                <a:cs typeface="Lato"/>
                <a:sym typeface="Lato"/>
              </a:defRPr>
            </a:lvl6pPr>
            <a:lvl7pPr indent="-342900" lvl="6" marL="3200400" algn="l">
              <a:lnSpc>
                <a:spcPct val="115000"/>
              </a:lnSpc>
              <a:spcBef>
                <a:spcPts val="500"/>
              </a:spcBef>
              <a:spcAft>
                <a:spcPts val="0"/>
              </a:spcAft>
              <a:buSzPts val="1800"/>
              <a:buFont typeface="Lato"/>
              <a:buChar char="•"/>
              <a:defRPr>
                <a:latin typeface="Lato"/>
                <a:ea typeface="Lato"/>
                <a:cs typeface="Lato"/>
                <a:sym typeface="Lato"/>
              </a:defRPr>
            </a:lvl7pPr>
            <a:lvl8pPr indent="-342900" lvl="7" marL="3657600" algn="l">
              <a:lnSpc>
                <a:spcPct val="115000"/>
              </a:lnSpc>
              <a:spcBef>
                <a:spcPts val="500"/>
              </a:spcBef>
              <a:spcAft>
                <a:spcPts val="0"/>
              </a:spcAft>
              <a:buSzPts val="1800"/>
              <a:buFont typeface="Lato"/>
              <a:buChar char="•"/>
              <a:defRPr>
                <a:latin typeface="Lato"/>
                <a:ea typeface="Lato"/>
                <a:cs typeface="Lato"/>
                <a:sym typeface="Lato"/>
              </a:defRPr>
            </a:lvl8pPr>
            <a:lvl9pPr indent="-342900" lvl="8" marL="4114800" algn="l">
              <a:lnSpc>
                <a:spcPct val="115000"/>
              </a:lnSpc>
              <a:spcBef>
                <a:spcPts val="500"/>
              </a:spcBef>
              <a:spcAft>
                <a:spcPts val="0"/>
              </a:spcAft>
              <a:buSzPts val="1800"/>
              <a:buFont typeface="Lato"/>
              <a:buChar char="•"/>
              <a:defRPr>
                <a:latin typeface="Lato"/>
                <a:ea typeface="Lato"/>
                <a:cs typeface="Lato"/>
                <a:sym typeface="Lato"/>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USTOM">
    <p:spTree>
      <p:nvGrpSpPr>
        <p:cNvPr id="27" name="Shape 27"/>
        <p:cNvGrpSpPr/>
        <p:nvPr/>
      </p:nvGrpSpPr>
      <p:grpSpPr>
        <a:xfrm>
          <a:off x="0" y="0"/>
          <a:ext cx="0" cy="0"/>
          <a:chOff x="0" y="0"/>
          <a:chExt cx="0" cy="0"/>
        </a:xfrm>
      </p:grpSpPr>
      <p:sp>
        <p:nvSpPr>
          <p:cNvPr id="28" name="Google Shape;28;g27dac00f95e_0_115"/>
          <p:cNvSpPr/>
          <p:nvPr/>
        </p:nvSpPr>
        <p:spPr>
          <a:xfrm>
            <a:off x="0" y="0"/>
            <a:ext cx="12192000" cy="68580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4"/>
              </a:solidFill>
              <a:latin typeface="Arial"/>
              <a:ea typeface="Arial"/>
              <a:cs typeface="Arial"/>
              <a:sym typeface="Arial"/>
            </a:endParaRPr>
          </a:p>
        </p:txBody>
      </p:sp>
      <p:sp>
        <p:nvSpPr>
          <p:cNvPr id="29" name="Google Shape;29;g27dac00f95e_0_115"/>
          <p:cNvSpPr/>
          <p:nvPr/>
        </p:nvSpPr>
        <p:spPr>
          <a:xfrm>
            <a:off x="11620100" y="6229650"/>
            <a:ext cx="571800" cy="2418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g27dac00f95e_0_115"/>
          <p:cNvSpPr txBox="1"/>
          <p:nvPr>
            <p:ph idx="12" type="sldNum"/>
          </p:nvPr>
        </p:nvSpPr>
        <p:spPr>
          <a:xfrm>
            <a:off x="11694450" y="6242850"/>
            <a:ext cx="336000" cy="2154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
        <p:nvSpPr>
          <p:cNvPr id="31" name="Google Shape;31;g27dac00f95e_0_115"/>
          <p:cNvSpPr txBox="1"/>
          <p:nvPr>
            <p:ph type="ctrTitle"/>
          </p:nvPr>
        </p:nvSpPr>
        <p:spPr>
          <a:xfrm>
            <a:off x="1524000" y="1476375"/>
            <a:ext cx="9144000" cy="2533800"/>
          </a:xfrm>
          <a:prstGeom prst="rect">
            <a:avLst/>
          </a:prstGeom>
          <a:noFill/>
          <a:ln>
            <a:noFill/>
          </a:ln>
        </p:spPr>
        <p:txBody>
          <a:bodyPr anchorCtr="0" anchor="b" bIns="45700" lIns="45700" spcFirstLastPara="1" rIns="45700" wrap="square" tIns="45700">
            <a:noAutofit/>
          </a:bodyPr>
          <a:lstStyle>
            <a:lvl1pPr lvl="0" algn="ctr">
              <a:lnSpc>
                <a:spcPct val="100000"/>
              </a:lnSpc>
              <a:spcBef>
                <a:spcPts val="0"/>
              </a:spcBef>
              <a:spcAft>
                <a:spcPts val="0"/>
              </a:spcAft>
              <a:buClr>
                <a:schemeClr val="accent1"/>
              </a:buClr>
              <a:buSzPts val="6000"/>
              <a:buNone/>
              <a:defRPr sz="6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OBJECT_1">
    <p:spTree>
      <p:nvGrpSpPr>
        <p:cNvPr id="32" name="Shape 32"/>
        <p:cNvGrpSpPr/>
        <p:nvPr/>
      </p:nvGrpSpPr>
      <p:grpSpPr>
        <a:xfrm>
          <a:off x="0" y="0"/>
          <a:ext cx="0" cy="0"/>
          <a:chOff x="0" y="0"/>
          <a:chExt cx="0" cy="0"/>
        </a:xfrm>
      </p:grpSpPr>
      <p:sp>
        <p:nvSpPr>
          <p:cNvPr id="33" name="Google Shape;33;g27dac00f95e_0_120"/>
          <p:cNvSpPr/>
          <p:nvPr/>
        </p:nvSpPr>
        <p:spPr>
          <a:xfrm>
            <a:off x="0" y="0"/>
            <a:ext cx="12192000" cy="1276500"/>
          </a:xfrm>
          <a:prstGeom prst="rect">
            <a:avLst/>
          </a:prstGeom>
          <a:solidFill>
            <a:srgbClr val="F2FB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g27dac00f95e_0_120"/>
          <p:cNvSpPr txBox="1"/>
          <p:nvPr>
            <p:ph type="title"/>
          </p:nvPr>
        </p:nvSpPr>
        <p:spPr>
          <a:xfrm>
            <a:off x="342900" y="23800"/>
            <a:ext cx="11744400" cy="1276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500"/>
              <a:buNone/>
              <a:defRPr sz="35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35" name="Google Shape;35;g27dac00f95e_0_120"/>
          <p:cNvSpPr txBox="1"/>
          <p:nvPr>
            <p:ph idx="12" type="sldNum"/>
          </p:nvPr>
        </p:nvSpPr>
        <p:spPr>
          <a:xfrm>
            <a:off x="11694450" y="6242850"/>
            <a:ext cx="336000" cy="2154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Image">
  <p:cSld name="OBJECT_1_1">
    <p:spTree>
      <p:nvGrpSpPr>
        <p:cNvPr id="36" name="Shape 36"/>
        <p:cNvGrpSpPr/>
        <p:nvPr/>
      </p:nvGrpSpPr>
      <p:grpSpPr>
        <a:xfrm>
          <a:off x="0" y="0"/>
          <a:ext cx="0" cy="0"/>
          <a:chOff x="0" y="0"/>
          <a:chExt cx="0" cy="0"/>
        </a:xfrm>
      </p:grpSpPr>
      <p:sp>
        <p:nvSpPr>
          <p:cNvPr id="37" name="Google Shape;37;g27dac00f95e_0_124"/>
          <p:cNvSpPr/>
          <p:nvPr/>
        </p:nvSpPr>
        <p:spPr>
          <a:xfrm>
            <a:off x="0" y="0"/>
            <a:ext cx="12192000" cy="1276500"/>
          </a:xfrm>
          <a:prstGeom prst="rect">
            <a:avLst/>
          </a:prstGeom>
          <a:solidFill>
            <a:srgbClr val="F2FB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g27dac00f95e_0_124"/>
          <p:cNvSpPr txBox="1"/>
          <p:nvPr>
            <p:ph type="title"/>
          </p:nvPr>
        </p:nvSpPr>
        <p:spPr>
          <a:xfrm>
            <a:off x="342900" y="23800"/>
            <a:ext cx="11763300" cy="1276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500"/>
              <a:buNone/>
              <a:defRPr sz="3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g27dac00f95e_0_124"/>
          <p:cNvSpPr txBox="1"/>
          <p:nvPr>
            <p:ph idx="12" type="sldNum"/>
          </p:nvPr>
        </p:nvSpPr>
        <p:spPr>
          <a:xfrm>
            <a:off x="11694450" y="6242850"/>
            <a:ext cx="336000" cy="2154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
        <p:nvSpPr>
          <p:cNvPr id="40" name="Google Shape;40;g27dac00f95e_0_124"/>
          <p:cNvSpPr/>
          <p:nvPr>
            <p:ph idx="2" type="pic"/>
          </p:nvPr>
        </p:nvSpPr>
        <p:spPr>
          <a:xfrm>
            <a:off x="6141450" y="1723950"/>
            <a:ext cx="5553000" cy="4229100"/>
          </a:xfrm>
          <a:prstGeom prst="roundRect">
            <a:avLst>
              <a:gd fmla="val 16667" name="adj"/>
            </a:avLst>
          </a:prstGeom>
          <a:noFill/>
          <a:ln>
            <a:noFill/>
          </a:ln>
        </p:spPr>
      </p:sp>
      <p:sp>
        <p:nvSpPr>
          <p:cNvPr id="41" name="Google Shape;41;g27dac00f95e_0_124"/>
          <p:cNvSpPr txBox="1"/>
          <p:nvPr>
            <p:ph idx="1" type="body"/>
          </p:nvPr>
        </p:nvSpPr>
        <p:spPr>
          <a:xfrm>
            <a:off x="419100" y="1614450"/>
            <a:ext cx="5448300" cy="4338600"/>
          </a:xfrm>
          <a:prstGeom prst="rect">
            <a:avLst/>
          </a:prstGeom>
          <a:noFill/>
          <a:ln>
            <a:noFill/>
          </a:ln>
        </p:spPr>
        <p:txBody>
          <a:bodyPr anchorCtr="0" anchor="t" bIns="45700" lIns="91425" spcFirstLastPara="1" rIns="91425" wrap="square" tIns="45700">
            <a:normAutofit/>
          </a:bodyPr>
          <a:lstStyle>
            <a:lvl1pPr indent="-342900" lvl="0" marL="457200" algn="l">
              <a:lnSpc>
                <a:spcPct val="115000"/>
              </a:lnSpc>
              <a:spcBef>
                <a:spcPts val="1000"/>
              </a:spcBef>
              <a:spcAft>
                <a:spcPts val="0"/>
              </a:spcAft>
              <a:buSzPts val="1800"/>
              <a:buFont typeface="Lato"/>
              <a:buChar char="●"/>
              <a:defRPr sz="1800"/>
            </a:lvl1pPr>
            <a:lvl2pPr indent="-342900" lvl="1" marL="914400" algn="l">
              <a:lnSpc>
                <a:spcPct val="115000"/>
              </a:lnSpc>
              <a:spcBef>
                <a:spcPts val="500"/>
              </a:spcBef>
              <a:spcAft>
                <a:spcPts val="0"/>
              </a:spcAft>
              <a:buSzPts val="1800"/>
              <a:buFont typeface="Lato"/>
              <a:buChar char="○"/>
              <a:defRPr sz="1800"/>
            </a:lvl2pPr>
            <a:lvl3pPr indent="-342900" lvl="2" marL="1371600" algn="l">
              <a:lnSpc>
                <a:spcPct val="115000"/>
              </a:lnSpc>
              <a:spcBef>
                <a:spcPts val="500"/>
              </a:spcBef>
              <a:spcAft>
                <a:spcPts val="0"/>
              </a:spcAft>
              <a:buSzPts val="1800"/>
              <a:buFont typeface="Lato"/>
              <a:buChar char="■"/>
              <a:defRPr sz="1800"/>
            </a:lvl3pPr>
            <a:lvl4pPr indent="-342900" lvl="3" marL="1828800" algn="l">
              <a:lnSpc>
                <a:spcPct val="115000"/>
              </a:lnSpc>
              <a:spcBef>
                <a:spcPts val="500"/>
              </a:spcBef>
              <a:spcAft>
                <a:spcPts val="0"/>
              </a:spcAft>
              <a:buSzPts val="1800"/>
              <a:buFont typeface="Lato"/>
              <a:buChar char="●"/>
              <a:defRPr/>
            </a:lvl4pPr>
            <a:lvl5pPr indent="-342900" lvl="4" marL="2286000" algn="l">
              <a:lnSpc>
                <a:spcPct val="115000"/>
              </a:lnSpc>
              <a:spcBef>
                <a:spcPts val="500"/>
              </a:spcBef>
              <a:spcAft>
                <a:spcPts val="0"/>
              </a:spcAft>
              <a:buSzPts val="1800"/>
              <a:buFont typeface="Lato"/>
              <a:buChar char="○"/>
              <a:defRPr/>
            </a:lvl5pPr>
            <a:lvl6pPr indent="-342900" lvl="5" marL="2743200" algn="l">
              <a:lnSpc>
                <a:spcPct val="115000"/>
              </a:lnSpc>
              <a:spcBef>
                <a:spcPts val="500"/>
              </a:spcBef>
              <a:spcAft>
                <a:spcPts val="0"/>
              </a:spcAft>
              <a:buSzPts val="1800"/>
              <a:buFont typeface="Lato"/>
              <a:buChar char="■"/>
              <a:defRPr>
                <a:latin typeface="Lato"/>
                <a:ea typeface="Lato"/>
                <a:cs typeface="Lato"/>
                <a:sym typeface="Lato"/>
              </a:defRPr>
            </a:lvl6pPr>
            <a:lvl7pPr indent="-342900" lvl="6" marL="3200400" algn="l">
              <a:lnSpc>
                <a:spcPct val="115000"/>
              </a:lnSpc>
              <a:spcBef>
                <a:spcPts val="500"/>
              </a:spcBef>
              <a:spcAft>
                <a:spcPts val="0"/>
              </a:spcAft>
              <a:buSzPts val="1800"/>
              <a:buFont typeface="Lato"/>
              <a:buChar char="●"/>
              <a:defRPr>
                <a:latin typeface="Lato"/>
                <a:ea typeface="Lato"/>
                <a:cs typeface="Lato"/>
                <a:sym typeface="Lato"/>
              </a:defRPr>
            </a:lvl7pPr>
            <a:lvl8pPr indent="-342900" lvl="7" marL="3657600" algn="l">
              <a:lnSpc>
                <a:spcPct val="115000"/>
              </a:lnSpc>
              <a:spcBef>
                <a:spcPts val="500"/>
              </a:spcBef>
              <a:spcAft>
                <a:spcPts val="0"/>
              </a:spcAft>
              <a:buSzPts val="1800"/>
              <a:buFont typeface="Lato"/>
              <a:buChar char="○"/>
              <a:defRPr>
                <a:latin typeface="Lato"/>
                <a:ea typeface="Lato"/>
                <a:cs typeface="Lato"/>
                <a:sym typeface="Lato"/>
              </a:defRPr>
            </a:lvl8pPr>
            <a:lvl9pPr indent="-342900" lvl="8" marL="4114800" algn="l">
              <a:lnSpc>
                <a:spcPct val="115000"/>
              </a:lnSpc>
              <a:spcBef>
                <a:spcPts val="500"/>
              </a:spcBef>
              <a:spcAft>
                <a:spcPts val="0"/>
              </a:spcAft>
              <a:buSzPts val="1800"/>
              <a:buFont typeface="Lato"/>
              <a:buChar char="■"/>
              <a:defRPr>
                <a:latin typeface="Lato"/>
                <a:ea typeface="Lato"/>
                <a:cs typeface="Lato"/>
                <a:sym typeface="Lato"/>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g27dac00f95e_0_97"/>
          <p:cNvSpPr/>
          <p:nvPr/>
        </p:nvSpPr>
        <p:spPr>
          <a:xfrm>
            <a:off x="11620100" y="6229650"/>
            <a:ext cx="571800" cy="241800"/>
          </a:xfrm>
          <a:prstGeom prst="rect">
            <a:avLst/>
          </a:prstGeom>
          <a:solidFill>
            <a:srgbClr val="F2FB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g27dac00f95e_0_97"/>
          <p:cNvSpPr txBox="1"/>
          <p:nvPr>
            <p:ph type="title"/>
          </p:nvPr>
        </p:nvSpPr>
        <p:spPr>
          <a:xfrm>
            <a:off x="342900" y="50800"/>
            <a:ext cx="10515600" cy="13257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accent5"/>
              </a:buClr>
              <a:buSzPts val="3000"/>
              <a:buFont typeface="Poppins Black"/>
              <a:buNone/>
              <a:defRPr b="0" i="0" sz="3000" u="none" cap="none" strike="noStrike">
                <a:solidFill>
                  <a:schemeClr val="accent5"/>
                </a:solidFill>
                <a:latin typeface="Poppins Black"/>
                <a:ea typeface="Poppins Black"/>
                <a:cs typeface="Poppins Black"/>
                <a:sym typeface="Poppins Black"/>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g27dac00f95e_0_97"/>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Lato"/>
                <a:ea typeface="Lato"/>
                <a:cs typeface="Lato"/>
                <a:sym typeface="Lato"/>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Lato"/>
                <a:ea typeface="Lato"/>
                <a:cs typeface="Lato"/>
                <a:sym typeface="Lato"/>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Lato"/>
                <a:ea typeface="Lato"/>
                <a:cs typeface="Lato"/>
                <a:sym typeface="Lato"/>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Lato"/>
                <a:ea typeface="Lato"/>
                <a:cs typeface="Lato"/>
                <a:sym typeface="Lato"/>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Lato"/>
                <a:ea typeface="Lato"/>
                <a:cs typeface="Lato"/>
                <a:sym typeface="Lato"/>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g27dac00f95e_0_97"/>
          <p:cNvSpPr txBox="1"/>
          <p:nvPr>
            <p:ph idx="12" type="sldNum"/>
          </p:nvPr>
        </p:nvSpPr>
        <p:spPr>
          <a:xfrm>
            <a:off x="11694450" y="6242850"/>
            <a:ext cx="336000" cy="2154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700"/>
              <a:buFont typeface="Arial"/>
              <a:buNone/>
              <a:defRPr b="0" i="0" sz="700" u="none" cap="none" strike="noStrike">
                <a:solidFill>
                  <a:srgbClr val="B7B7B7"/>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
        <p:nvSpPr>
          <p:cNvPr id="14" name="Google Shape;14;g27dac00f95e_0_97"/>
          <p:cNvSpPr txBox="1"/>
          <p:nvPr/>
        </p:nvSpPr>
        <p:spPr>
          <a:xfrm>
            <a:off x="9382575" y="6503391"/>
            <a:ext cx="2687400" cy="2154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800"/>
              <a:buFont typeface="Arial"/>
              <a:buNone/>
            </a:pPr>
            <a:r>
              <a:rPr b="0" i="0" lang="en-US" sz="800" u="none" cap="none" strike="noStrike">
                <a:solidFill>
                  <a:srgbClr val="B7B7B7"/>
                </a:solidFill>
                <a:latin typeface="Calibri"/>
                <a:ea typeface="Calibri"/>
                <a:cs typeface="Calibri"/>
                <a:sym typeface="Calibri"/>
              </a:rPr>
              <a:t>initiateprosperity.org</a:t>
            </a:r>
            <a:endParaRPr b="0" i="0" sz="800" u="none" cap="none" strike="noStrike">
              <a:solidFill>
                <a:srgbClr val="B7B7B7"/>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 name="Shape 46"/>
        <p:cNvGrpSpPr/>
        <p:nvPr/>
      </p:nvGrpSpPr>
      <p:grpSpPr>
        <a:xfrm>
          <a:off x="0" y="0"/>
          <a:ext cx="0" cy="0"/>
          <a:chOff x="0" y="0"/>
          <a:chExt cx="0" cy="0"/>
        </a:xfrm>
      </p:grpSpPr>
      <p:sp>
        <p:nvSpPr>
          <p:cNvPr id="47" name="Google Shape;47;g27dac00f95e_0_89"/>
          <p:cNvSpPr/>
          <p:nvPr/>
        </p:nvSpPr>
        <p:spPr>
          <a:xfrm>
            <a:off x="4274400" y="4453890"/>
            <a:ext cx="3643200" cy="20493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g27dac00f95e_0_89"/>
          <p:cNvSpPr txBox="1"/>
          <p:nvPr>
            <p:ph type="ctrTitle"/>
          </p:nvPr>
        </p:nvSpPr>
        <p:spPr>
          <a:xfrm>
            <a:off x="0" y="2683350"/>
            <a:ext cx="12192000" cy="1491300"/>
          </a:xfrm>
          <a:prstGeom prst="rect">
            <a:avLst/>
          </a:prstGeom>
          <a:noFill/>
          <a:ln>
            <a:noFill/>
          </a:ln>
        </p:spPr>
        <p:txBody>
          <a:bodyPr anchorCtr="0" anchor="b" bIns="45700" lIns="91425" spcFirstLastPara="1" rIns="91425" wrap="square" tIns="45700">
            <a:noAutofit/>
          </a:bodyPr>
          <a:lstStyle/>
          <a:p>
            <a:pPr indent="0" lvl="0" marL="0" rtl="0" algn="ctr">
              <a:lnSpc>
                <a:spcPct val="80000"/>
              </a:lnSpc>
              <a:spcBef>
                <a:spcPts val="0"/>
              </a:spcBef>
              <a:spcAft>
                <a:spcPts val="0"/>
              </a:spcAft>
              <a:buClr>
                <a:srgbClr val="FB9855"/>
              </a:buClr>
              <a:buSzPts val="4400"/>
              <a:buFont typeface="Lato Light"/>
              <a:buNone/>
            </a:pPr>
            <a:r>
              <a:rPr lang="en-US" sz="5400"/>
              <a:t>Train the Trainer: Overcoming Common Learner Challenges</a:t>
            </a:r>
            <a:endParaRPr sz="5100"/>
          </a:p>
        </p:txBody>
      </p:sp>
      <p:sp>
        <p:nvSpPr>
          <p:cNvPr id="49" name="Google Shape;49;g27dac00f95e_0_89"/>
          <p:cNvSpPr txBox="1"/>
          <p:nvPr/>
        </p:nvSpPr>
        <p:spPr>
          <a:xfrm>
            <a:off x="4412400" y="4676565"/>
            <a:ext cx="3367200" cy="1862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Lato"/>
                <a:ea typeface="Lato"/>
                <a:cs typeface="Lato"/>
                <a:sym typeface="Lato"/>
              </a:rPr>
              <a:t>Facilitators:</a:t>
            </a:r>
            <a:endParaRPr b="1" i="0" sz="1400" u="none" cap="none" strike="noStrike">
              <a:solidFill>
                <a:schemeClr val="dk1"/>
              </a:solidFill>
              <a:latin typeface="Lato"/>
              <a:ea typeface="Lato"/>
              <a:cs typeface="Lato"/>
              <a:sym typeface="Lato"/>
            </a:endParaRPr>
          </a:p>
          <a:p>
            <a:pPr indent="0" lvl="0" marL="0" marR="0" rtl="0" algn="ctr">
              <a:lnSpc>
                <a:spcPct val="100000"/>
              </a:lnSpc>
              <a:spcBef>
                <a:spcPts val="1000"/>
              </a:spcBef>
              <a:spcAft>
                <a:spcPts val="0"/>
              </a:spcAft>
              <a:buClr>
                <a:srgbClr val="000000"/>
              </a:buClr>
              <a:buSzPts val="1400"/>
              <a:buFont typeface="Arial"/>
              <a:buNone/>
            </a:pPr>
            <a:r>
              <a:rPr b="1" lang="en-US">
                <a:solidFill>
                  <a:schemeClr val="dk1"/>
                </a:solidFill>
                <a:latin typeface="Lato"/>
                <a:ea typeface="Lato"/>
                <a:cs typeface="Lato"/>
                <a:sym typeface="Lato"/>
              </a:rPr>
              <a:t>Jessa Armstrong</a:t>
            </a:r>
            <a:br>
              <a:rPr b="1" i="0" lang="en-US" sz="1400" u="none" cap="none" strike="noStrike">
                <a:solidFill>
                  <a:schemeClr val="dk1"/>
                </a:solidFill>
                <a:latin typeface="Lato"/>
                <a:ea typeface="Lato"/>
                <a:cs typeface="Lato"/>
                <a:sym typeface="Lato"/>
              </a:rPr>
            </a:br>
            <a:r>
              <a:rPr b="0" i="0" lang="en-US" sz="1400" u="none" cap="none" strike="noStrike">
                <a:solidFill>
                  <a:schemeClr val="dk1"/>
                </a:solidFill>
                <a:latin typeface="Lato"/>
                <a:ea typeface="Lato"/>
                <a:cs typeface="Lato"/>
                <a:sym typeface="Lato"/>
              </a:rPr>
              <a:t>Initiate Pro</a:t>
            </a:r>
            <a:r>
              <a:rPr lang="en-US">
                <a:solidFill>
                  <a:schemeClr val="dk1"/>
                </a:solidFill>
                <a:latin typeface="Lato"/>
                <a:ea typeface="Lato"/>
                <a:cs typeface="Lato"/>
                <a:sym typeface="Lato"/>
              </a:rPr>
              <a:t>duct</a:t>
            </a:r>
            <a:r>
              <a:rPr b="0" i="0" lang="en-US" sz="1400" u="none" cap="none" strike="noStrike">
                <a:solidFill>
                  <a:schemeClr val="dk1"/>
                </a:solidFill>
                <a:latin typeface="Lato"/>
                <a:ea typeface="Lato"/>
                <a:cs typeface="Lato"/>
                <a:sym typeface="Lato"/>
              </a:rPr>
              <a:t> Manager</a:t>
            </a:r>
            <a:endParaRPr b="1">
              <a:solidFill>
                <a:schemeClr val="dk1"/>
              </a:solidFill>
              <a:latin typeface="Lato"/>
              <a:ea typeface="Lato"/>
              <a:cs typeface="Lato"/>
              <a:sym typeface="Lato"/>
            </a:endParaRPr>
          </a:p>
          <a:p>
            <a:pPr indent="0" lvl="0" marL="0" marR="0" rtl="0" algn="ctr">
              <a:lnSpc>
                <a:spcPct val="100000"/>
              </a:lnSpc>
              <a:spcBef>
                <a:spcPts val="1000"/>
              </a:spcBef>
              <a:spcAft>
                <a:spcPts val="0"/>
              </a:spcAft>
              <a:buClr>
                <a:srgbClr val="000000"/>
              </a:buClr>
              <a:buSzPts val="1400"/>
              <a:buFont typeface="Arial"/>
              <a:buNone/>
            </a:pPr>
            <a:r>
              <a:rPr b="1" lang="en-US">
                <a:solidFill>
                  <a:schemeClr val="dk1"/>
                </a:solidFill>
                <a:latin typeface="Lato"/>
                <a:ea typeface="Lato"/>
                <a:cs typeface="Lato"/>
                <a:sym typeface="Lato"/>
              </a:rPr>
              <a:t>Northern Initiatives Business Coaches:</a:t>
            </a:r>
            <a:endParaRPr b="1">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Lato"/>
                <a:ea typeface="Lato"/>
                <a:cs typeface="Lato"/>
                <a:sym typeface="Lato"/>
              </a:rPr>
              <a:t>Cailin Kelly, Jody Lindberg &amp; Mary Bickel</a:t>
            </a:r>
            <a:endParaRPr>
              <a:solidFill>
                <a:schemeClr val="dk1"/>
              </a:solidFill>
              <a:latin typeface="Lato"/>
              <a:ea typeface="Lato"/>
              <a:cs typeface="Lato"/>
              <a:sym typeface="Lato"/>
            </a:endParaRPr>
          </a:p>
          <a:p>
            <a:pPr indent="0" lvl="0" marL="0" marR="0" rtl="0" algn="ctr">
              <a:lnSpc>
                <a:spcPct val="100000"/>
              </a:lnSpc>
              <a:spcBef>
                <a:spcPts val="1000"/>
              </a:spcBef>
              <a:spcAft>
                <a:spcPts val="1000"/>
              </a:spcAft>
              <a:buClr>
                <a:srgbClr val="000000"/>
              </a:buClr>
              <a:buSzPts val="1400"/>
              <a:buFont typeface="Arial"/>
              <a:buNone/>
            </a:pPr>
            <a:r>
              <a:t/>
            </a:r>
            <a:endParaRPr b="0" i="0" sz="1400" u="none" cap="none" strike="noStrike">
              <a:solidFill>
                <a:schemeClr val="dk1"/>
              </a:solidFill>
              <a:latin typeface="Lato"/>
              <a:ea typeface="Lato"/>
              <a:cs typeface="Lato"/>
              <a:sym typeface="Lato"/>
            </a:endParaRPr>
          </a:p>
        </p:txBody>
      </p:sp>
      <p:pic>
        <p:nvPicPr>
          <p:cNvPr id="50" name="Google Shape;50;g27dac00f95e_0_89"/>
          <p:cNvPicPr preferRelativeResize="0"/>
          <p:nvPr/>
        </p:nvPicPr>
        <p:blipFill rotWithShape="1">
          <a:blip r:embed="rId3">
            <a:alphaModFix/>
          </a:blip>
          <a:srcRect b="51175" l="48651" r="41867" t="19840"/>
          <a:stretch/>
        </p:blipFill>
        <p:spPr>
          <a:xfrm rot="1248342">
            <a:off x="5685498" y="1451475"/>
            <a:ext cx="821002" cy="14111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
                                        </p:tgtEl>
                                        <p:attrNameLst>
                                          <p:attrName>style.visibility</p:attrName>
                                        </p:attrNameLst>
                                      </p:cBhvr>
                                      <p:to>
                                        <p:strVal val="visible"/>
                                      </p:to>
                                    </p:set>
                                    <p:animEffect filter="fade" transition="in">
                                      <p:cBhvr>
                                        <p:cTn dur="500"/>
                                        <p:tgtEl>
                                          <p:spTgt spid="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g2d0a628b089_0_1"/>
          <p:cNvSpPr txBox="1"/>
          <p:nvPr>
            <p:ph idx="12" type="sldNum"/>
          </p:nvPr>
        </p:nvSpPr>
        <p:spPr>
          <a:xfrm>
            <a:off x="11694450" y="6242850"/>
            <a:ext cx="336000" cy="215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700"/>
              <a:buFont typeface="Arial"/>
              <a:buNone/>
            </a:pPr>
            <a:fld id="{00000000-1234-1234-1234-123412341234}" type="slidenum">
              <a:rPr lang="en-US"/>
              <a:t>‹#›</a:t>
            </a:fld>
            <a:endParaRPr/>
          </a:p>
        </p:txBody>
      </p:sp>
      <p:sp>
        <p:nvSpPr>
          <p:cNvPr id="57" name="Google Shape;57;g2d0a628b089_0_1"/>
          <p:cNvSpPr txBox="1"/>
          <p:nvPr>
            <p:ph type="title"/>
          </p:nvPr>
        </p:nvSpPr>
        <p:spPr>
          <a:xfrm>
            <a:off x="342900" y="23800"/>
            <a:ext cx="11687700" cy="1276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500"/>
              <a:buNone/>
            </a:pPr>
            <a:r>
              <a:rPr lang="en-US"/>
              <a:t>About Today’s Session</a:t>
            </a:r>
            <a:endParaRPr/>
          </a:p>
        </p:txBody>
      </p:sp>
      <p:sp>
        <p:nvSpPr>
          <p:cNvPr id="58" name="Google Shape;58;g2d0a628b089_0_1"/>
          <p:cNvSpPr txBox="1"/>
          <p:nvPr>
            <p:ph idx="1" type="body"/>
          </p:nvPr>
        </p:nvSpPr>
        <p:spPr>
          <a:xfrm>
            <a:off x="459800" y="1736550"/>
            <a:ext cx="7295100" cy="4338600"/>
          </a:xfrm>
          <a:prstGeom prst="rect">
            <a:avLst/>
          </a:prstGeom>
          <a:noFill/>
          <a:ln>
            <a:noFill/>
          </a:ln>
        </p:spPr>
        <p:txBody>
          <a:bodyPr anchorCtr="0" anchor="t" bIns="45700" lIns="91425" spcFirstLastPara="1" rIns="91425" wrap="square" tIns="45700">
            <a:normAutofit/>
          </a:bodyPr>
          <a:lstStyle/>
          <a:p>
            <a:pPr indent="0" lvl="0" marL="0" rtl="0" algn="l">
              <a:lnSpc>
                <a:spcPct val="130000"/>
              </a:lnSpc>
              <a:spcBef>
                <a:spcPts val="0"/>
              </a:spcBef>
              <a:spcAft>
                <a:spcPts val="0"/>
              </a:spcAft>
              <a:buNone/>
            </a:pPr>
            <a:r>
              <a:rPr lang="en-US" sz="1400"/>
              <a:t>We are going to breaking down three potential challenges you may come across:</a:t>
            </a:r>
            <a:endParaRPr sz="1400"/>
          </a:p>
          <a:p>
            <a:pPr indent="0" lvl="0" marL="0" rtl="0" algn="l">
              <a:lnSpc>
                <a:spcPct val="130000"/>
              </a:lnSpc>
              <a:spcBef>
                <a:spcPts val="0"/>
              </a:spcBef>
              <a:spcAft>
                <a:spcPts val="0"/>
              </a:spcAft>
              <a:buNone/>
            </a:pPr>
            <a:r>
              <a:t/>
            </a:r>
            <a:endParaRPr sz="1400"/>
          </a:p>
          <a:p>
            <a:pPr indent="-317500" lvl="0" marL="457200" rtl="0" algn="l">
              <a:lnSpc>
                <a:spcPct val="130000"/>
              </a:lnSpc>
              <a:spcBef>
                <a:spcPts val="0"/>
              </a:spcBef>
              <a:spcAft>
                <a:spcPts val="0"/>
              </a:spcAft>
              <a:buSzPts val="1400"/>
              <a:buChar char="•"/>
            </a:pPr>
            <a:r>
              <a:rPr lang="en-US" sz="1400"/>
              <a:t>Technology barriers facing rural and  small business owners</a:t>
            </a:r>
            <a:endParaRPr sz="1400"/>
          </a:p>
          <a:p>
            <a:pPr indent="-317500" lvl="0" marL="457200" rtl="0" algn="l">
              <a:lnSpc>
                <a:spcPct val="130000"/>
              </a:lnSpc>
              <a:spcBef>
                <a:spcPts val="0"/>
              </a:spcBef>
              <a:spcAft>
                <a:spcPts val="0"/>
              </a:spcAft>
              <a:buSzPts val="1400"/>
              <a:buChar char="•"/>
            </a:pPr>
            <a:r>
              <a:rPr lang="en-US" sz="1400"/>
              <a:t>Experiencing stress, burnout, or other mental health challenges</a:t>
            </a:r>
            <a:endParaRPr sz="1400"/>
          </a:p>
          <a:p>
            <a:pPr indent="-317500" lvl="0" marL="457200" rtl="0" algn="l">
              <a:lnSpc>
                <a:spcPct val="130000"/>
              </a:lnSpc>
              <a:spcBef>
                <a:spcPts val="0"/>
              </a:spcBef>
              <a:spcAft>
                <a:spcPts val="0"/>
              </a:spcAft>
              <a:buSzPts val="1400"/>
              <a:buChar char="•"/>
            </a:pPr>
            <a:r>
              <a:rPr lang="en-US" sz="1400"/>
              <a:t>Coming from diverse cultural backgrounds and bringing different communication styles, perspectives, and business practices</a:t>
            </a:r>
            <a:endParaRPr sz="1400"/>
          </a:p>
          <a:p>
            <a:pPr indent="0" lvl="0" marL="0" rtl="0" algn="l">
              <a:lnSpc>
                <a:spcPct val="130000"/>
              </a:lnSpc>
              <a:spcBef>
                <a:spcPts val="0"/>
              </a:spcBef>
              <a:spcAft>
                <a:spcPts val="0"/>
              </a:spcAft>
              <a:buNone/>
            </a:pPr>
            <a:r>
              <a:t/>
            </a:r>
            <a:endParaRPr sz="1400"/>
          </a:p>
          <a:p>
            <a:pPr indent="0" lvl="0" marL="0" rtl="0" algn="l">
              <a:lnSpc>
                <a:spcPct val="130000"/>
              </a:lnSpc>
              <a:spcBef>
                <a:spcPts val="0"/>
              </a:spcBef>
              <a:spcAft>
                <a:spcPts val="0"/>
              </a:spcAft>
              <a:buNone/>
            </a:pPr>
            <a:r>
              <a:rPr lang="en-US" sz="1400"/>
              <a:t>Our presenters today are our Northern Initiatives coaches, Jody Lindberg, Cailin Kelly and Mary Bickel. For each topic, they will cover:</a:t>
            </a:r>
            <a:endParaRPr sz="1400"/>
          </a:p>
          <a:p>
            <a:pPr indent="0" lvl="0" marL="0" rtl="0" algn="l">
              <a:lnSpc>
                <a:spcPct val="130000"/>
              </a:lnSpc>
              <a:spcBef>
                <a:spcPts val="0"/>
              </a:spcBef>
              <a:spcAft>
                <a:spcPts val="0"/>
              </a:spcAft>
              <a:buNone/>
            </a:pPr>
            <a:r>
              <a:t/>
            </a:r>
            <a:endParaRPr sz="1400"/>
          </a:p>
          <a:p>
            <a:pPr indent="-317500" lvl="0" marL="457200" rtl="0" algn="l">
              <a:lnSpc>
                <a:spcPct val="130000"/>
              </a:lnSpc>
              <a:spcBef>
                <a:spcPts val="0"/>
              </a:spcBef>
              <a:spcAft>
                <a:spcPts val="0"/>
              </a:spcAft>
              <a:buSzPts val="1400"/>
              <a:buChar char="•"/>
            </a:pPr>
            <a:r>
              <a:rPr lang="en-US" sz="1400"/>
              <a:t>What to watch for</a:t>
            </a:r>
            <a:endParaRPr sz="1400"/>
          </a:p>
          <a:p>
            <a:pPr indent="-317500" lvl="0" marL="457200" rtl="0" algn="l">
              <a:lnSpc>
                <a:spcPct val="130000"/>
              </a:lnSpc>
              <a:spcBef>
                <a:spcPts val="0"/>
              </a:spcBef>
              <a:spcAft>
                <a:spcPts val="0"/>
              </a:spcAft>
              <a:buSzPts val="1400"/>
              <a:buChar char="•"/>
            </a:pPr>
            <a:r>
              <a:rPr lang="en-US" sz="1400"/>
              <a:t>Ideas on how to adjust your approach </a:t>
            </a:r>
            <a:endParaRPr sz="1400"/>
          </a:p>
          <a:p>
            <a:pPr indent="-317500" lvl="0" marL="457200" rtl="0" algn="l">
              <a:lnSpc>
                <a:spcPct val="130000"/>
              </a:lnSpc>
              <a:spcBef>
                <a:spcPts val="0"/>
              </a:spcBef>
              <a:spcAft>
                <a:spcPts val="0"/>
              </a:spcAft>
              <a:buSzPts val="1400"/>
              <a:buChar char="•"/>
            </a:pPr>
            <a:r>
              <a:rPr lang="en-US" sz="1400"/>
              <a:t>A real life example of it playing out with a client</a:t>
            </a:r>
            <a:endParaRPr sz="1400"/>
          </a:p>
        </p:txBody>
      </p:sp>
      <p:pic>
        <p:nvPicPr>
          <p:cNvPr id="59" name="Google Shape;59;g2d0a628b089_0_1" title="Initiate-Photo-Job-Quality.png"/>
          <p:cNvPicPr preferRelativeResize="0"/>
          <p:nvPr/>
        </p:nvPicPr>
        <p:blipFill>
          <a:blip r:embed="rId3">
            <a:alphaModFix/>
          </a:blip>
          <a:stretch>
            <a:fillRect/>
          </a:stretch>
        </p:blipFill>
        <p:spPr>
          <a:xfrm>
            <a:off x="7506628" y="1537171"/>
            <a:ext cx="4744150" cy="40998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g2d0a628b089_0_54"/>
          <p:cNvSpPr txBox="1"/>
          <p:nvPr>
            <p:ph idx="12" type="sldNum"/>
          </p:nvPr>
        </p:nvSpPr>
        <p:spPr>
          <a:xfrm>
            <a:off x="11694450" y="6242850"/>
            <a:ext cx="336000" cy="215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700"/>
              <a:buNone/>
            </a:pPr>
            <a:fld id="{00000000-1234-1234-1234-123412341234}" type="slidenum">
              <a:rPr lang="en-US"/>
              <a:t>‹#›</a:t>
            </a:fld>
            <a:endParaRPr/>
          </a:p>
        </p:txBody>
      </p:sp>
      <p:sp>
        <p:nvSpPr>
          <p:cNvPr id="66" name="Google Shape;66;g2d0a628b089_0_54"/>
          <p:cNvSpPr txBox="1"/>
          <p:nvPr>
            <p:ph type="title"/>
          </p:nvPr>
        </p:nvSpPr>
        <p:spPr>
          <a:xfrm>
            <a:off x="342900" y="23800"/>
            <a:ext cx="11687700" cy="1276500"/>
          </a:xfrm>
          <a:prstGeom prst="rect">
            <a:avLst/>
          </a:prstGeom>
          <a:noFill/>
          <a:ln>
            <a:noFill/>
          </a:ln>
        </p:spPr>
        <p:txBody>
          <a:bodyPr anchorCtr="0" anchor="ctr" bIns="45700" lIns="91425" spcFirstLastPara="1" rIns="91425" wrap="square" tIns="45700">
            <a:normAutofit/>
          </a:bodyPr>
          <a:lstStyle/>
          <a:p>
            <a:pPr indent="0" lvl="0" marL="0" rtl="0" algn="l">
              <a:lnSpc>
                <a:spcPct val="115000"/>
              </a:lnSpc>
              <a:spcBef>
                <a:spcPts val="0"/>
              </a:spcBef>
              <a:spcAft>
                <a:spcPts val="0"/>
              </a:spcAft>
              <a:buSzPts val="3500"/>
              <a:buNone/>
            </a:pPr>
            <a:r>
              <a:rPr lang="en-US"/>
              <a:t>Technology barriers facing rural &amp; </a:t>
            </a:r>
            <a:endParaRPr/>
          </a:p>
          <a:p>
            <a:pPr indent="0" lvl="0" marL="0" rtl="0" algn="l">
              <a:lnSpc>
                <a:spcPct val="115000"/>
              </a:lnSpc>
              <a:spcBef>
                <a:spcPts val="0"/>
              </a:spcBef>
              <a:spcAft>
                <a:spcPts val="0"/>
              </a:spcAft>
              <a:buSzPts val="3500"/>
              <a:buNone/>
            </a:pPr>
            <a:r>
              <a:rPr lang="en-US"/>
              <a:t>small business owners</a:t>
            </a:r>
            <a:endParaRPr/>
          </a:p>
        </p:txBody>
      </p:sp>
      <p:sp>
        <p:nvSpPr>
          <p:cNvPr id="67" name="Google Shape;67;g2d0a628b089_0_54"/>
          <p:cNvSpPr txBox="1"/>
          <p:nvPr>
            <p:ph idx="1" type="body"/>
          </p:nvPr>
        </p:nvSpPr>
        <p:spPr>
          <a:xfrm>
            <a:off x="342900" y="1438625"/>
            <a:ext cx="7573500" cy="54195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b="1" lang="en-US" sz="1400"/>
              <a:t>What does this look like? / What to watch for:</a:t>
            </a:r>
            <a:endParaRPr sz="1400"/>
          </a:p>
          <a:p>
            <a:pPr indent="-317500" lvl="0" marL="457200" rtl="0" algn="l">
              <a:lnSpc>
                <a:spcPct val="115000"/>
              </a:lnSpc>
              <a:spcBef>
                <a:spcPts val="0"/>
              </a:spcBef>
              <a:spcAft>
                <a:spcPts val="0"/>
              </a:spcAft>
              <a:buSzPts val="1400"/>
              <a:buChar char="•"/>
            </a:pPr>
            <a:r>
              <a:rPr lang="en-US" sz="1400"/>
              <a:t>Device Access  and/or Internet Access</a:t>
            </a:r>
            <a:endParaRPr sz="1400"/>
          </a:p>
          <a:p>
            <a:pPr indent="-317500" lvl="0" marL="457200" rtl="0" algn="l">
              <a:lnSpc>
                <a:spcPct val="115000"/>
              </a:lnSpc>
              <a:spcBef>
                <a:spcPts val="0"/>
              </a:spcBef>
              <a:spcAft>
                <a:spcPts val="0"/>
              </a:spcAft>
              <a:buSzPts val="1400"/>
              <a:buChar char="•"/>
            </a:pPr>
            <a:r>
              <a:rPr lang="en-US" sz="1400"/>
              <a:t>Digital Skills</a:t>
            </a:r>
            <a:endParaRPr sz="1400"/>
          </a:p>
          <a:p>
            <a:pPr indent="-317500" lvl="0" marL="457200" rtl="0" algn="l">
              <a:lnSpc>
                <a:spcPct val="115000"/>
              </a:lnSpc>
              <a:spcBef>
                <a:spcPts val="0"/>
              </a:spcBef>
              <a:spcAft>
                <a:spcPts val="0"/>
              </a:spcAft>
              <a:buSzPts val="1400"/>
              <a:buChar char="•"/>
            </a:pPr>
            <a:r>
              <a:rPr lang="en-US" sz="1400"/>
              <a:t>Business Technology Adoption</a:t>
            </a:r>
            <a:endParaRPr sz="1400"/>
          </a:p>
          <a:p>
            <a:pPr indent="-317500" lvl="0" marL="457200" rtl="0" algn="l">
              <a:lnSpc>
                <a:spcPct val="115000"/>
              </a:lnSpc>
              <a:spcBef>
                <a:spcPts val="0"/>
              </a:spcBef>
              <a:spcAft>
                <a:spcPts val="0"/>
              </a:spcAft>
              <a:buSzPts val="1400"/>
              <a:buChar char="•"/>
            </a:pPr>
            <a:r>
              <a:rPr lang="en-US" sz="1400"/>
              <a:t>Barriers</a:t>
            </a:r>
            <a:endParaRPr sz="1400"/>
          </a:p>
          <a:p>
            <a:pPr indent="-317500" lvl="0" marL="457200" rtl="0" algn="l">
              <a:lnSpc>
                <a:spcPct val="115000"/>
              </a:lnSpc>
              <a:spcBef>
                <a:spcPts val="0"/>
              </a:spcBef>
              <a:spcAft>
                <a:spcPts val="0"/>
              </a:spcAft>
              <a:buSzPts val="1400"/>
              <a:buChar char="•"/>
            </a:pPr>
            <a:r>
              <a:rPr lang="en-US" sz="1400"/>
              <a:t>Business Owner Characteristics</a:t>
            </a:r>
            <a:endParaRPr sz="1400"/>
          </a:p>
          <a:p>
            <a:pPr indent="0" lvl="0" marL="0" rtl="0" algn="l">
              <a:lnSpc>
                <a:spcPct val="115000"/>
              </a:lnSpc>
              <a:spcBef>
                <a:spcPts val="0"/>
              </a:spcBef>
              <a:spcAft>
                <a:spcPts val="0"/>
              </a:spcAft>
              <a:buNone/>
            </a:pPr>
            <a:r>
              <a:t/>
            </a:r>
            <a:endParaRPr sz="1400"/>
          </a:p>
          <a:p>
            <a:pPr indent="0" lvl="0" marL="0" rtl="0" algn="l">
              <a:lnSpc>
                <a:spcPct val="115000"/>
              </a:lnSpc>
              <a:spcBef>
                <a:spcPts val="0"/>
              </a:spcBef>
              <a:spcAft>
                <a:spcPts val="0"/>
              </a:spcAft>
              <a:buNone/>
            </a:pPr>
            <a:r>
              <a:rPr b="1" lang="en-US" sz="1400"/>
              <a:t>Ideas for adjusting:</a:t>
            </a:r>
            <a:endParaRPr b="1" sz="1400"/>
          </a:p>
          <a:p>
            <a:pPr indent="-317500" lvl="0" marL="457200" rtl="0" algn="l">
              <a:lnSpc>
                <a:spcPct val="115000"/>
              </a:lnSpc>
              <a:spcBef>
                <a:spcPts val="0"/>
              </a:spcBef>
              <a:spcAft>
                <a:spcPts val="0"/>
              </a:spcAft>
              <a:buSzPts val="1400"/>
              <a:buChar char="•"/>
            </a:pPr>
            <a:r>
              <a:rPr lang="en-US" sz="1400"/>
              <a:t>Learn the needs of the business owner </a:t>
            </a:r>
            <a:endParaRPr sz="1400"/>
          </a:p>
          <a:p>
            <a:pPr indent="-317500" lvl="0" marL="457200" rtl="0" algn="l">
              <a:lnSpc>
                <a:spcPct val="115000"/>
              </a:lnSpc>
              <a:spcBef>
                <a:spcPts val="0"/>
              </a:spcBef>
              <a:spcAft>
                <a:spcPts val="0"/>
              </a:spcAft>
              <a:buSzPts val="1400"/>
              <a:buChar char="•"/>
            </a:pPr>
            <a:r>
              <a:rPr lang="en-US" sz="1400"/>
              <a:t>Ask questions</a:t>
            </a:r>
            <a:endParaRPr sz="1400"/>
          </a:p>
          <a:p>
            <a:pPr indent="-317500" lvl="0" marL="457200" rtl="0" algn="l">
              <a:lnSpc>
                <a:spcPct val="115000"/>
              </a:lnSpc>
              <a:spcBef>
                <a:spcPts val="0"/>
              </a:spcBef>
              <a:spcAft>
                <a:spcPts val="0"/>
              </a:spcAft>
              <a:buSzPts val="1400"/>
              <a:buChar char="•"/>
            </a:pPr>
            <a:r>
              <a:rPr lang="en-US" sz="1400"/>
              <a:t>Look for signs</a:t>
            </a:r>
            <a:endParaRPr sz="1400"/>
          </a:p>
          <a:p>
            <a:pPr indent="-317500" lvl="0" marL="457200" rtl="0" algn="l">
              <a:lnSpc>
                <a:spcPct val="115000"/>
              </a:lnSpc>
              <a:spcBef>
                <a:spcPts val="0"/>
              </a:spcBef>
              <a:spcAft>
                <a:spcPts val="0"/>
              </a:spcAft>
              <a:buSzPts val="1400"/>
              <a:buChar char="•"/>
            </a:pPr>
            <a:r>
              <a:rPr lang="en-US" sz="1400"/>
              <a:t>Identify the specific challenge</a:t>
            </a:r>
            <a:endParaRPr sz="1400"/>
          </a:p>
          <a:p>
            <a:pPr indent="-317500" lvl="0" marL="457200" rtl="0" algn="l">
              <a:lnSpc>
                <a:spcPct val="115000"/>
              </a:lnSpc>
              <a:spcBef>
                <a:spcPts val="0"/>
              </a:spcBef>
              <a:spcAft>
                <a:spcPts val="0"/>
              </a:spcAft>
              <a:buSzPts val="1400"/>
              <a:buChar char="•"/>
            </a:pPr>
            <a:r>
              <a:rPr lang="en-US" sz="1400"/>
              <a:t>Meet them where they are</a:t>
            </a:r>
            <a:endParaRPr sz="1400"/>
          </a:p>
          <a:p>
            <a:pPr indent="-317500" lvl="0" marL="457200" rtl="0" algn="l">
              <a:lnSpc>
                <a:spcPct val="115000"/>
              </a:lnSpc>
              <a:spcBef>
                <a:spcPts val="0"/>
              </a:spcBef>
              <a:spcAft>
                <a:spcPts val="0"/>
              </a:spcAft>
              <a:buSzPts val="1400"/>
              <a:buChar char="•"/>
            </a:pPr>
            <a:r>
              <a:rPr lang="en-US" sz="1400"/>
              <a:t>Make technology practical</a:t>
            </a:r>
            <a:endParaRPr sz="1400"/>
          </a:p>
          <a:p>
            <a:pPr indent="0" lvl="0" marL="0" rtl="0" algn="l">
              <a:lnSpc>
                <a:spcPct val="115000"/>
              </a:lnSpc>
              <a:spcBef>
                <a:spcPts val="0"/>
              </a:spcBef>
              <a:spcAft>
                <a:spcPts val="0"/>
              </a:spcAft>
              <a:buNone/>
            </a:pPr>
            <a:r>
              <a:t/>
            </a:r>
            <a:endParaRPr sz="1400"/>
          </a:p>
          <a:p>
            <a:pPr indent="0" lvl="0" marL="0" rtl="0" algn="l">
              <a:lnSpc>
                <a:spcPct val="115000"/>
              </a:lnSpc>
              <a:spcBef>
                <a:spcPts val="0"/>
              </a:spcBef>
              <a:spcAft>
                <a:spcPts val="0"/>
              </a:spcAft>
              <a:buNone/>
            </a:pPr>
            <a:r>
              <a:rPr b="1" lang="en-US" sz="1400"/>
              <a:t>Example Client:</a:t>
            </a:r>
            <a:endParaRPr b="1" sz="1400"/>
          </a:p>
          <a:p>
            <a:pPr indent="-317500" lvl="0" marL="457200" rtl="0" algn="l">
              <a:lnSpc>
                <a:spcPct val="115000"/>
              </a:lnSpc>
              <a:spcBef>
                <a:spcPts val="0"/>
              </a:spcBef>
              <a:spcAft>
                <a:spcPts val="0"/>
              </a:spcAft>
              <a:buSzPts val="1400"/>
              <a:buChar char="•"/>
            </a:pPr>
            <a:r>
              <a:rPr lang="en-US" sz="1400"/>
              <a:t>Specific Challenge:  Mobile only for financial management</a:t>
            </a:r>
            <a:endParaRPr sz="1400"/>
          </a:p>
          <a:p>
            <a:pPr indent="-317500" lvl="0" marL="457200" rtl="0" algn="l">
              <a:lnSpc>
                <a:spcPct val="115000"/>
              </a:lnSpc>
              <a:spcBef>
                <a:spcPts val="0"/>
              </a:spcBef>
              <a:spcAft>
                <a:spcPts val="0"/>
              </a:spcAft>
              <a:buSzPts val="1400"/>
              <a:buChar char="•"/>
            </a:pPr>
            <a:r>
              <a:rPr lang="en-US" sz="1400"/>
              <a:t>How you recognized it: Reconciling, accounts not balancing  </a:t>
            </a:r>
            <a:endParaRPr sz="1400"/>
          </a:p>
          <a:p>
            <a:pPr indent="-317500" lvl="0" marL="457200" rtl="0" algn="l">
              <a:lnSpc>
                <a:spcPct val="115000"/>
              </a:lnSpc>
              <a:spcBef>
                <a:spcPts val="0"/>
              </a:spcBef>
              <a:spcAft>
                <a:spcPts val="0"/>
              </a:spcAft>
              <a:buSzPts val="1400"/>
              <a:buChar char="•"/>
            </a:pPr>
            <a:r>
              <a:rPr lang="en-US" sz="1400"/>
              <a:t>How you are working with them now:  Financial literacy, using Initiate financial templates to grow understanding and comfort level to transition to financial software</a:t>
            </a:r>
            <a:endParaRPr sz="1400"/>
          </a:p>
        </p:txBody>
      </p:sp>
      <p:pic>
        <p:nvPicPr>
          <p:cNvPr id="68" name="Google Shape;68;g2d0a628b089_0_54" title="Initiate-Photo-Launching-Your-Bus.png"/>
          <p:cNvPicPr preferRelativeResize="0"/>
          <p:nvPr/>
        </p:nvPicPr>
        <p:blipFill>
          <a:blip r:embed="rId3">
            <a:alphaModFix/>
          </a:blip>
          <a:stretch>
            <a:fillRect/>
          </a:stretch>
        </p:blipFill>
        <p:spPr>
          <a:xfrm>
            <a:off x="7285814" y="1438621"/>
            <a:ext cx="4711549" cy="40717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g3f5cb98cbba_0_10"/>
          <p:cNvSpPr txBox="1"/>
          <p:nvPr>
            <p:ph idx="12" type="sldNum"/>
          </p:nvPr>
        </p:nvSpPr>
        <p:spPr>
          <a:xfrm>
            <a:off x="11694450" y="6242850"/>
            <a:ext cx="336000" cy="215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700"/>
              <a:buFont typeface="Arial"/>
              <a:buNone/>
            </a:pPr>
            <a:fld id="{00000000-1234-1234-1234-123412341234}" type="slidenum">
              <a:rPr lang="en-US"/>
              <a:t>‹#›</a:t>
            </a:fld>
            <a:endParaRPr/>
          </a:p>
        </p:txBody>
      </p:sp>
      <p:sp>
        <p:nvSpPr>
          <p:cNvPr id="75" name="Google Shape;75;g3f5cb98cbba_0_10"/>
          <p:cNvSpPr txBox="1"/>
          <p:nvPr>
            <p:ph type="title"/>
          </p:nvPr>
        </p:nvSpPr>
        <p:spPr>
          <a:xfrm>
            <a:off x="342900" y="23800"/>
            <a:ext cx="11687700" cy="1276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500"/>
              <a:buNone/>
            </a:pPr>
            <a:r>
              <a:rPr lang="en-US"/>
              <a:t>Stress, burnout &amp; mental health challenges</a:t>
            </a:r>
            <a:endParaRPr/>
          </a:p>
        </p:txBody>
      </p:sp>
      <p:sp>
        <p:nvSpPr>
          <p:cNvPr id="76" name="Google Shape;76;g3f5cb98cbba_0_10"/>
          <p:cNvSpPr txBox="1"/>
          <p:nvPr>
            <p:ph idx="1" type="body"/>
          </p:nvPr>
        </p:nvSpPr>
        <p:spPr>
          <a:xfrm>
            <a:off x="459800" y="1464125"/>
            <a:ext cx="7295100" cy="5113500"/>
          </a:xfrm>
          <a:prstGeom prst="rect">
            <a:avLst/>
          </a:prstGeom>
          <a:noFill/>
          <a:ln>
            <a:noFill/>
          </a:ln>
        </p:spPr>
        <p:txBody>
          <a:bodyPr anchorCtr="0" anchor="t" bIns="45700" lIns="91425" spcFirstLastPara="1" rIns="91425" wrap="square" tIns="45700">
            <a:normAutofit/>
          </a:bodyPr>
          <a:lstStyle/>
          <a:p>
            <a:pPr indent="0" lvl="0" marL="0" rtl="0" algn="l">
              <a:lnSpc>
                <a:spcPct val="105000"/>
              </a:lnSpc>
              <a:spcBef>
                <a:spcPts val="0"/>
              </a:spcBef>
              <a:spcAft>
                <a:spcPts val="0"/>
              </a:spcAft>
              <a:buNone/>
            </a:pPr>
            <a:r>
              <a:rPr b="1" lang="en-US" sz="1400"/>
              <a:t>What does this look like? / What to watch for:</a:t>
            </a:r>
            <a:endParaRPr b="1" sz="1400"/>
          </a:p>
          <a:p>
            <a:pPr indent="-317500" lvl="0" marL="457200" rtl="0" algn="l">
              <a:lnSpc>
                <a:spcPct val="105000"/>
              </a:lnSpc>
              <a:spcBef>
                <a:spcPts val="0"/>
              </a:spcBef>
              <a:spcAft>
                <a:spcPts val="0"/>
              </a:spcAft>
              <a:buSzPts val="1400"/>
              <a:buChar char="•"/>
            </a:pPr>
            <a:r>
              <a:rPr lang="en-US" sz="1400"/>
              <a:t>Changes in communication:</a:t>
            </a:r>
            <a:endParaRPr sz="1400"/>
          </a:p>
          <a:p>
            <a:pPr indent="-317500" lvl="1" marL="914400" rtl="0" algn="l">
              <a:lnSpc>
                <a:spcPct val="105000"/>
              </a:lnSpc>
              <a:spcBef>
                <a:spcPts val="0"/>
              </a:spcBef>
              <a:spcAft>
                <a:spcPts val="0"/>
              </a:spcAft>
              <a:buSzPts val="1400"/>
              <a:buChar char="•"/>
            </a:pPr>
            <a:r>
              <a:rPr lang="en-US" sz="1400"/>
              <a:t>Silence that could be agreement, confusion, or discomfort. </a:t>
            </a:r>
            <a:endParaRPr sz="1400"/>
          </a:p>
          <a:p>
            <a:pPr indent="-317500" lvl="1" marL="914400" rtl="0" algn="l">
              <a:lnSpc>
                <a:spcPct val="105000"/>
              </a:lnSpc>
              <a:spcBef>
                <a:spcPts val="0"/>
              </a:spcBef>
              <a:spcAft>
                <a:spcPts val="0"/>
              </a:spcAft>
              <a:buSzPts val="1400"/>
              <a:buChar char="•"/>
            </a:pPr>
            <a:r>
              <a:rPr lang="en-US" sz="1400"/>
              <a:t>OR increased communication - looking for reassurance, or directing anger/blame at you (coach, organization, lender, etc). </a:t>
            </a:r>
            <a:endParaRPr sz="1400"/>
          </a:p>
          <a:p>
            <a:pPr indent="0" lvl="0" marL="0" rtl="0" algn="l">
              <a:lnSpc>
                <a:spcPct val="105000"/>
              </a:lnSpc>
              <a:spcBef>
                <a:spcPts val="0"/>
              </a:spcBef>
              <a:spcAft>
                <a:spcPts val="0"/>
              </a:spcAft>
              <a:buNone/>
            </a:pPr>
            <a:r>
              <a:t/>
            </a:r>
            <a:endParaRPr sz="1400"/>
          </a:p>
          <a:p>
            <a:pPr indent="-317500" lvl="0" marL="457200" rtl="0" algn="l">
              <a:lnSpc>
                <a:spcPct val="105000"/>
              </a:lnSpc>
              <a:spcBef>
                <a:spcPts val="0"/>
              </a:spcBef>
              <a:spcAft>
                <a:spcPts val="0"/>
              </a:spcAft>
              <a:buSzPts val="1400"/>
              <a:buChar char="•"/>
            </a:pPr>
            <a:r>
              <a:rPr lang="en-US" sz="1400"/>
              <a:t>Financial Distress</a:t>
            </a:r>
            <a:endParaRPr sz="1400"/>
          </a:p>
          <a:p>
            <a:pPr indent="-317500" lvl="1" marL="914400" rtl="0" algn="l">
              <a:lnSpc>
                <a:spcPct val="105000"/>
              </a:lnSpc>
              <a:spcBef>
                <a:spcPts val="0"/>
              </a:spcBef>
              <a:spcAft>
                <a:spcPts val="0"/>
              </a:spcAft>
              <a:buSzPts val="1400"/>
              <a:buChar char="•"/>
            </a:pPr>
            <a:r>
              <a:rPr lang="en-US" sz="1400"/>
              <a:t>Late or missed tax filings </a:t>
            </a:r>
            <a:endParaRPr sz="1400"/>
          </a:p>
          <a:p>
            <a:pPr indent="-317500" lvl="1" marL="914400" rtl="0" algn="l">
              <a:lnSpc>
                <a:spcPct val="105000"/>
              </a:lnSpc>
              <a:spcBef>
                <a:spcPts val="0"/>
              </a:spcBef>
              <a:spcAft>
                <a:spcPts val="0"/>
              </a:spcAft>
              <a:buSzPts val="1400"/>
              <a:buChar char="•"/>
            </a:pPr>
            <a:r>
              <a:rPr lang="en-US" sz="1400"/>
              <a:t>New loans (Merchant Cash Advance,  etc.)</a:t>
            </a:r>
            <a:endParaRPr sz="1400"/>
          </a:p>
          <a:p>
            <a:pPr indent="-317500" lvl="1" marL="914400" rtl="0" algn="l">
              <a:lnSpc>
                <a:spcPct val="105000"/>
              </a:lnSpc>
              <a:spcBef>
                <a:spcPts val="0"/>
              </a:spcBef>
              <a:spcAft>
                <a:spcPts val="0"/>
              </a:spcAft>
              <a:buSzPts val="1400"/>
              <a:buChar char="•"/>
            </a:pPr>
            <a:r>
              <a:rPr lang="en-US" sz="1400"/>
              <a:t>Credit score reduction </a:t>
            </a:r>
            <a:endParaRPr sz="1400"/>
          </a:p>
          <a:p>
            <a:pPr indent="0" lvl="0" marL="0" rtl="0" algn="l">
              <a:lnSpc>
                <a:spcPct val="105000"/>
              </a:lnSpc>
              <a:spcBef>
                <a:spcPts val="0"/>
              </a:spcBef>
              <a:spcAft>
                <a:spcPts val="0"/>
              </a:spcAft>
              <a:buNone/>
            </a:pPr>
            <a:r>
              <a:t/>
            </a:r>
            <a:endParaRPr sz="1400"/>
          </a:p>
          <a:p>
            <a:pPr indent="0" lvl="0" marL="0" rtl="0" algn="l">
              <a:lnSpc>
                <a:spcPct val="105000"/>
              </a:lnSpc>
              <a:spcBef>
                <a:spcPts val="0"/>
              </a:spcBef>
              <a:spcAft>
                <a:spcPts val="0"/>
              </a:spcAft>
              <a:buNone/>
            </a:pPr>
            <a:r>
              <a:rPr b="1" lang="en-US" sz="1400"/>
              <a:t>Ideas for adjusting:</a:t>
            </a:r>
            <a:endParaRPr b="1" sz="1400"/>
          </a:p>
          <a:p>
            <a:pPr indent="-317500" lvl="0" marL="457200" rtl="0" algn="l">
              <a:lnSpc>
                <a:spcPct val="105000"/>
              </a:lnSpc>
              <a:spcBef>
                <a:spcPts val="0"/>
              </a:spcBef>
              <a:spcAft>
                <a:spcPts val="0"/>
              </a:spcAft>
              <a:buSzPts val="1400"/>
              <a:buChar char="•"/>
            </a:pPr>
            <a:r>
              <a:rPr lang="en-US" sz="1400"/>
              <a:t>Risk assessment (immediate danger) &amp; organizational policy </a:t>
            </a:r>
            <a:endParaRPr sz="1400"/>
          </a:p>
          <a:p>
            <a:pPr indent="-311150" lvl="0" marL="457200" rtl="0" algn="l">
              <a:lnSpc>
                <a:spcPct val="105000"/>
              </a:lnSpc>
              <a:spcBef>
                <a:spcPts val="0"/>
              </a:spcBef>
              <a:spcAft>
                <a:spcPts val="0"/>
              </a:spcAft>
              <a:buSzPts val="1300"/>
              <a:buChar char="•"/>
            </a:pPr>
            <a:r>
              <a:rPr lang="en-US" sz="1400"/>
              <a:t>Develop a support resource list</a:t>
            </a:r>
            <a:endParaRPr sz="1400"/>
          </a:p>
          <a:p>
            <a:pPr indent="-311150" lvl="0" marL="457200" rtl="0" algn="l">
              <a:lnSpc>
                <a:spcPct val="105000"/>
              </a:lnSpc>
              <a:spcBef>
                <a:spcPts val="0"/>
              </a:spcBef>
              <a:spcAft>
                <a:spcPts val="0"/>
              </a:spcAft>
              <a:buSzPts val="1300"/>
              <a:buChar char="•"/>
            </a:pPr>
            <a:r>
              <a:rPr lang="en-US" sz="1400"/>
              <a:t>Regular check-ins and meetings</a:t>
            </a:r>
            <a:endParaRPr sz="1400"/>
          </a:p>
          <a:p>
            <a:pPr indent="0" lvl="0" marL="0" rtl="0" algn="l">
              <a:lnSpc>
                <a:spcPct val="105000"/>
              </a:lnSpc>
              <a:spcBef>
                <a:spcPts val="0"/>
              </a:spcBef>
              <a:spcAft>
                <a:spcPts val="0"/>
              </a:spcAft>
              <a:buNone/>
            </a:pPr>
            <a:r>
              <a:t/>
            </a:r>
            <a:endParaRPr sz="1400"/>
          </a:p>
          <a:p>
            <a:pPr indent="0" lvl="0" marL="0" rtl="0" algn="l">
              <a:lnSpc>
                <a:spcPct val="105000"/>
              </a:lnSpc>
              <a:spcBef>
                <a:spcPts val="0"/>
              </a:spcBef>
              <a:spcAft>
                <a:spcPts val="0"/>
              </a:spcAft>
              <a:buNone/>
            </a:pPr>
            <a:r>
              <a:rPr b="1" lang="en-US" sz="1400"/>
              <a:t>Example Client:</a:t>
            </a:r>
            <a:endParaRPr b="1" sz="1400"/>
          </a:p>
          <a:p>
            <a:pPr indent="-317500" lvl="0" marL="457200" rtl="0" algn="l">
              <a:lnSpc>
                <a:spcPct val="105000"/>
              </a:lnSpc>
              <a:spcBef>
                <a:spcPts val="0"/>
              </a:spcBef>
              <a:spcAft>
                <a:spcPts val="0"/>
              </a:spcAft>
              <a:buSzPts val="1400"/>
              <a:buChar char="•"/>
            </a:pPr>
            <a:r>
              <a:rPr lang="en-US" sz="1400"/>
              <a:t>Specific Challenge: Merchant Cash Advance Collections (tip of the iceberg) </a:t>
            </a:r>
            <a:endParaRPr sz="1400"/>
          </a:p>
          <a:p>
            <a:pPr indent="-317500" lvl="0" marL="457200" rtl="0" algn="l">
              <a:lnSpc>
                <a:spcPct val="105000"/>
              </a:lnSpc>
              <a:spcBef>
                <a:spcPts val="0"/>
              </a:spcBef>
              <a:spcAft>
                <a:spcPts val="0"/>
              </a:spcAft>
              <a:buSzPts val="1400"/>
              <a:buChar char="•"/>
            </a:pPr>
            <a:r>
              <a:rPr lang="en-US" sz="1400"/>
              <a:t>How you recognized it:  Urgent request for loan modification/deferral</a:t>
            </a:r>
            <a:endParaRPr sz="1400"/>
          </a:p>
          <a:p>
            <a:pPr indent="-317500" lvl="0" marL="457200" rtl="0" algn="l">
              <a:lnSpc>
                <a:spcPct val="105000"/>
              </a:lnSpc>
              <a:spcBef>
                <a:spcPts val="0"/>
              </a:spcBef>
              <a:spcAft>
                <a:spcPts val="0"/>
              </a:spcAft>
              <a:buSzPts val="1400"/>
              <a:buChar char="•"/>
            </a:pPr>
            <a:r>
              <a:rPr lang="en-US" sz="1400"/>
              <a:t>How you are working with them now: Emergency action plan</a:t>
            </a:r>
            <a:endParaRPr sz="1400"/>
          </a:p>
        </p:txBody>
      </p:sp>
      <p:pic>
        <p:nvPicPr>
          <p:cNvPr id="77" name="Google Shape;77;g3f5cb98cbba_0_10" title="Initiate-Photo-Business-Plan.png"/>
          <p:cNvPicPr preferRelativeResize="0"/>
          <p:nvPr/>
        </p:nvPicPr>
        <p:blipFill>
          <a:blip r:embed="rId3">
            <a:alphaModFix/>
          </a:blip>
          <a:stretch>
            <a:fillRect/>
          </a:stretch>
        </p:blipFill>
        <p:spPr>
          <a:xfrm>
            <a:off x="7441850" y="1643450"/>
            <a:ext cx="4588599" cy="39654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g3f5cb98cbba_0_18"/>
          <p:cNvSpPr txBox="1"/>
          <p:nvPr>
            <p:ph idx="12" type="sldNum"/>
          </p:nvPr>
        </p:nvSpPr>
        <p:spPr>
          <a:xfrm>
            <a:off x="11694450" y="6242850"/>
            <a:ext cx="336000" cy="215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700"/>
              <a:buNone/>
            </a:pPr>
            <a:fld id="{00000000-1234-1234-1234-123412341234}" type="slidenum">
              <a:rPr lang="en-US"/>
              <a:t>‹#›</a:t>
            </a:fld>
            <a:endParaRPr/>
          </a:p>
        </p:txBody>
      </p:sp>
      <p:sp>
        <p:nvSpPr>
          <p:cNvPr id="84" name="Google Shape;84;g3f5cb98cbba_0_18"/>
          <p:cNvSpPr txBox="1"/>
          <p:nvPr>
            <p:ph type="title"/>
          </p:nvPr>
        </p:nvSpPr>
        <p:spPr>
          <a:xfrm>
            <a:off x="318052" y="23800"/>
            <a:ext cx="11849100" cy="1276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500"/>
              <a:buNone/>
            </a:pPr>
            <a:r>
              <a:rPr lang="en-US" sz="3200"/>
              <a:t>Diverse cultural backgrounds &amp; communication styles</a:t>
            </a:r>
            <a:endParaRPr sz="3200"/>
          </a:p>
        </p:txBody>
      </p:sp>
      <p:sp>
        <p:nvSpPr>
          <p:cNvPr id="85" name="Google Shape;85;g3f5cb98cbba_0_18"/>
          <p:cNvSpPr txBox="1"/>
          <p:nvPr>
            <p:ph idx="1" type="body"/>
          </p:nvPr>
        </p:nvSpPr>
        <p:spPr>
          <a:xfrm>
            <a:off x="318050" y="1631700"/>
            <a:ext cx="6721200" cy="5329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b="1" lang="en-US" sz="1400"/>
              <a:t>What does this look like? / What to watch for:</a:t>
            </a:r>
            <a:endParaRPr b="1" sz="1400"/>
          </a:p>
          <a:p>
            <a:pPr indent="-317500" lvl="0" marL="457200" rtl="0" algn="l">
              <a:lnSpc>
                <a:spcPct val="115000"/>
              </a:lnSpc>
              <a:spcBef>
                <a:spcPts val="0"/>
              </a:spcBef>
              <a:spcAft>
                <a:spcPts val="0"/>
              </a:spcAft>
              <a:buSzPts val="1400"/>
              <a:buChar char="•"/>
            </a:pPr>
            <a:r>
              <a:rPr lang="en-US" sz="1400"/>
              <a:t>Cultural/regional challenges </a:t>
            </a:r>
            <a:endParaRPr sz="1400"/>
          </a:p>
          <a:p>
            <a:pPr indent="-317500" lvl="1" marL="914400" rtl="0" algn="l">
              <a:lnSpc>
                <a:spcPct val="115000"/>
              </a:lnSpc>
              <a:spcBef>
                <a:spcPts val="0"/>
              </a:spcBef>
              <a:spcAft>
                <a:spcPts val="0"/>
              </a:spcAft>
              <a:buSzPts val="1400"/>
              <a:buChar char="•"/>
            </a:pPr>
            <a:r>
              <a:rPr lang="en-US" sz="1400"/>
              <a:t>Changes in weather patterns regionally</a:t>
            </a:r>
            <a:endParaRPr sz="1400"/>
          </a:p>
          <a:p>
            <a:pPr indent="-317500" lvl="1" marL="914400" rtl="0" algn="l">
              <a:lnSpc>
                <a:spcPct val="115000"/>
              </a:lnSpc>
              <a:spcBef>
                <a:spcPts val="0"/>
              </a:spcBef>
              <a:spcAft>
                <a:spcPts val="0"/>
              </a:spcAft>
              <a:buSzPts val="1400"/>
              <a:buChar char="•"/>
            </a:pPr>
            <a:r>
              <a:rPr lang="en-US" sz="1400"/>
              <a:t>Major shifts in laws and regulations due to shifting </a:t>
            </a:r>
            <a:r>
              <a:rPr lang="en-US" sz="1400"/>
              <a:t>political</a:t>
            </a:r>
            <a:r>
              <a:rPr lang="en-US" sz="1400"/>
              <a:t> climates</a:t>
            </a:r>
            <a:endParaRPr sz="1400"/>
          </a:p>
          <a:p>
            <a:pPr indent="-317500" lvl="1" marL="914400" rtl="0" algn="l">
              <a:lnSpc>
                <a:spcPct val="115000"/>
              </a:lnSpc>
              <a:spcBef>
                <a:spcPts val="0"/>
              </a:spcBef>
              <a:spcAft>
                <a:spcPts val="0"/>
              </a:spcAft>
              <a:buSzPts val="1400"/>
              <a:buChar char="•"/>
            </a:pPr>
            <a:r>
              <a:rPr lang="en-US" sz="1400"/>
              <a:t>Differences in communication preferences and values</a:t>
            </a:r>
            <a:endParaRPr sz="1400"/>
          </a:p>
          <a:p>
            <a:pPr indent="0" lvl="0" marL="0" rtl="0" algn="l">
              <a:lnSpc>
                <a:spcPct val="115000"/>
              </a:lnSpc>
              <a:spcBef>
                <a:spcPts val="0"/>
              </a:spcBef>
              <a:spcAft>
                <a:spcPts val="0"/>
              </a:spcAft>
              <a:buNone/>
            </a:pPr>
            <a:r>
              <a:t/>
            </a:r>
            <a:endParaRPr sz="1400"/>
          </a:p>
          <a:p>
            <a:pPr indent="0" lvl="0" marL="0" rtl="0" algn="l">
              <a:lnSpc>
                <a:spcPct val="115000"/>
              </a:lnSpc>
              <a:spcBef>
                <a:spcPts val="0"/>
              </a:spcBef>
              <a:spcAft>
                <a:spcPts val="0"/>
              </a:spcAft>
              <a:buNone/>
            </a:pPr>
            <a:r>
              <a:rPr b="1" lang="en-US" sz="1400"/>
              <a:t>Ideas for adjusting:</a:t>
            </a:r>
            <a:endParaRPr b="1" sz="1400"/>
          </a:p>
          <a:p>
            <a:pPr indent="-317500" lvl="0" marL="457200" rtl="0" algn="l">
              <a:lnSpc>
                <a:spcPct val="115000"/>
              </a:lnSpc>
              <a:spcBef>
                <a:spcPts val="0"/>
              </a:spcBef>
              <a:spcAft>
                <a:spcPts val="0"/>
              </a:spcAft>
              <a:buSzPts val="1400"/>
              <a:buChar char="•"/>
            </a:pPr>
            <a:r>
              <a:rPr lang="en-US" sz="1400"/>
              <a:t>Meeting them where they are at and with an open, </a:t>
            </a:r>
            <a:r>
              <a:rPr b="1" lang="en-US" sz="1400"/>
              <a:t>curious </a:t>
            </a:r>
            <a:r>
              <a:rPr lang="en-US" sz="1400"/>
              <a:t>mind</a:t>
            </a:r>
            <a:endParaRPr sz="1400"/>
          </a:p>
          <a:p>
            <a:pPr indent="-317500" lvl="0" marL="457200" rtl="0" algn="l">
              <a:lnSpc>
                <a:spcPct val="115000"/>
              </a:lnSpc>
              <a:spcBef>
                <a:spcPts val="0"/>
              </a:spcBef>
              <a:spcAft>
                <a:spcPts val="0"/>
              </a:spcAft>
              <a:buSzPts val="1400"/>
              <a:buChar char="•"/>
            </a:pPr>
            <a:r>
              <a:rPr lang="en-US" sz="1400"/>
              <a:t>when/where they are comfortable - in person, phone, zoom, etc. </a:t>
            </a:r>
            <a:endParaRPr sz="1400"/>
          </a:p>
          <a:p>
            <a:pPr indent="-317500" lvl="0" marL="457200" rtl="0" algn="l">
              <a:lnSpc>
                <a:spcPct val="115000"/>
              </a:lnSpc>
              <a:spcBef>
                <a:spcPts val="0"/>
              </a:spcBef>
              <a:spcAft>
                <a:spcPts val="0"/>
              </a:spcAft>
              <a:buSzPts val="1400"/>
              <a:buChar char="•"/>
            </a:pPr>
            <a:r>
              <a:rPr lang="en-US" sz="1400"/>
              <a:t>Scheduling length of time and communication that works for them</a:t>
            </a:r>
            <a:endParaRPr sz="1400"/>
          </a:p>
          <a:p>
            <a:pPr indent="0" lvl="0" marL="0" rtl="0" algn="l">
              <a:lnSpc>
                <a:spcPct val="115000"/>
              </a:lnSpc>
              <a:spcBef>
                <a:spcPts val="0"/>
              </a:spcBef>
              <a:spcAft>
                <a:spcPts val="0"/>
              </a:spcAft>
              <a:buNone/>
            </a:pPr>
            <a:r>
              <a:t/>
            </a:r>
            <a:endParaRPr sz="1400"/>
          </a:p>
          <a:p>
            <a:pPr indent="0" lvl="0" marL="0" rtl="0" algn="l">
              <a:lnSpc>
                <a:spcPct val="115000"/>
              </a:lnSpc>
              <a:spcBef>
                <a:spcPts val="0"/>
              </a:spcBef>
              <a:spcAft>
                <a:spcPts val="0"/>
              </a:spcAft>
              <a:buNone/>
            </a:pPr>
            <a:r>
              <a:rPr b="1" lang="en-US" sz="1400"/>
              <a:t>Example Client:</a:t>
            </a:r>
            <a:endParaRPr b="1" sz="1400"/>
          </a:p>
          <a:p>
            <a:pPr indent="-317500" lvl="0" marL="457200" rtl="0" algn="l">
              <a:lnSpc>
                <a:spcPct val="115000"/>
              </a:lnSpc>
              <a:spcBef>
                <a:spcPts val="0"/>
              </a:spcBef>
              <a:spcAft>
                <a:spcPts val="0"/>
              </a:spcAft>
              <a:buSzPts val="1400"/>
              <a:buChar char="•"/>
            </a:pPr>
            <a:r>
              <a:rPr lang="en-US" sz="1400"/>
              <a:t>Specific Challenge - Kurdish </a:t>
            </a:r>
            <a:r>
              <a:rPr lang="en-US" sz="1400"/>
              <a:t>Restaurateur</a:t>
            </a:r>
            <a:r>
              <a:rPr lang="en-US" sz="1400"/>
              <a:t> who spoke little English</a:t>
            </a:r>
            <a:endParaRPr sz="1400"/>
          </a:p>
          <a:p>
            <a:pPr indent="-317500" lvl="0" marL="457200" rtl="0" algn="l">
              <a:lnSpc>
                <a:spcPct val="115000"/>
              </a:lnSpc>
              <a:spcBef>
                <a:spcPts val="0"/>
              </a:spcBef>
              <a:spcAft>
                <a:spcPts val="0"/>
              </a:spcAft>
              <a:buSzPts val="1400"/>
              <a:buChar char="•"/>
            </a:pPr>
            <a:r>
              <a:rPr lang="en-US" sz="1400"/>
              <a:t>Realized language barrier after attempting communication multiple times without luck</a:t>
            </a:r>
            <a:endParaRPr sz="1400"/>
          </a:p>
          <a:p>
            <a:pPr indent="-317500" lvl="0" marL="457200" rtl="0" algn="l">
              <a:lnSpc>
                <a:spcPct val="115000"/>
              </a:lnSpc>
              <a:spcBef>
                <a:spcPts val="0"/>
              </a:spcBef>
              <a:spcAft>
                <a:spcPts val="0"/>
              </a:spcAft>
              <a:buSzPts val="1400"/>
              <a:buChar char="•"/>
            </a:pPr>
            <a:r>
              <a:rPr lang="en-US" sz="1400"/>
              <a:t>Option to meet with them and a trusted family member </a:t>
            </a:r>
            <a:endParaRPr sz="1400"/>
          </a:p>
        </p:txBody>
      </p:sp>
      <p:pic>
        <p:nvPicPr>
          <p:cNvPr id="86" name="Google Shape;86;g3f5cb98cbba_0_18" title="Initiate-Photo-Marketing-Plan.png"/>
          <p:cNvPicPr preferRelativeResize="0"/>
          <p:nvPr/>
        </p:nvPicPr>
        <p:blipFill>
          <a:blip r:embed="rId3">
            <a:alphaModFix/>
          </a:blip>
          <a:stretch>
            <a:fillRect/>
          </a:stretch>
        </p:blipFill>
        <p:spPr>
          <a:xfrm>
            <a:off x="7078150" y="1631687"/>
            <a:ext cx="4952299" cy="427976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g3f68208a056_1_8"/>
          <p:cNvSpPr txBox="1"/>
          <p:nvPr>
            <p:ph idx="12" type="sldNum"/>
          </p:nvPr>
        </p:nvSpPr>
        <p:spPr>
          <a:xfrm>
            <a:off x="11694450" y="6242850"/>
            <a:ext cx="336000" cy="215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700"/>
              <a:buFont typeface="Arial"/>
              <a:buNone/>
            </a:pPr>
            <a:fld id="{00000000-1234-1234-1234-123412341234}" type="slidenum">
              <a:rPr lang="en-US"/>
              <a:t>‹#›</a:t>
            </a:fld>
            <a:endParaRPr/>
          </a:p>
        </p:txBody>
      </p:sp>
      <p:sp>
        <p:nvSpPr>
          <p:cNvPr id="93" name="Google Shape;93;g3f68208a056_1_8"/>
          <p:cNvSpPr txBox="1"/>
          <p:nvPr>
            <p:ph type="title"/>
          </p:nvPr>
        </p:nvSpPr>
        <p:spPr>
          <a:xfrm>
            <a:off x="342900" y="23800"/>
            <a:ext cx="11687700" cy="1276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500"/>
              <a:buNone/>
            </a:pPr>
            <a:r>
              <a:rPr lang="en-US"/>
              <a:t>Initiate Updates &amp; Training Opportunities</a:t>
            </a:r>
            <a:endParaRPr/>
          </a:p>
        </p:txBody>
      </p:sp>
      <p:sp>
        <p:nvSpPr>
          <p:cNvPr id="94" name="Google Shape;94;g3f68208a056_1_8"/>
          <p:cNvSpPr txBox="1"/>
          <p:nvPr>
            <p:ph idx="1" type="body"/>
          </p:nvPr>
        </p:nvSpPr>
        <p:spPr>
          <a:xfrm>
            <a:off x="342900" y="1537175"/>
            <a:ext cx="7466700" cy="4629000"/>
          </a:xfrm>
          <a:prstGeom prst="rect">
            <a:avLst/>
          </a:prstGeom>
          <a:noFill/>
          <a:ln>
            <a:noFill/>
          </a:ln>
        </p:spPr>
        <p:txBody>
          <a:bodyPr anchorCtr="0" anchor="t" bIns="45700" lIns="91425" spcFirstLastPara="1" rIns="91425" wrap="square" tIns="45700">
            <a:noAutofit/>
          </a:bodyPr>
          <a:lstStyle/>
          <a:p>
            <a:pPr indent="0" lvl="0" marL="0" rtl="0" algn="l">
              <a:lnSpc>
                <a:spcPct val="130000"/>
              </a:lnSpc>
              <a:spcBef>
                <a:spcPts val="0"/>
              </a:spcBef>
              <a:spcAft>
                <a:spcPts val="0"/>
              </a:spcAft>
              <a:buNone/>
            </a:pPr>
            <a:r>
              <a:rPr b="1" lang="en-US" sz="1400"/>
              <a:t>Platform Updates</a:t>
            </a:r>
            <a:r>
              <a:rPr b="1" lang="en-US" sz="1400"/>
              <a:t>:</a:t>
            </a:r>
            <a:endParaRPr b="1" sz="1400"/>
          </a:p>
          <a:p>
            <a:pPr indent="-317500" lvl="0" marL="457200" rtl="0" algn="l">
              <a:lnSpc>
                <a:spcPct val="130000"/>
              </a:lnSpc>
              <a:spcBef>
                <a:spcPts val="0"/>
              </a:spcBef>
              <a:spcAft>
                <a:spcPts val="0"/>
              </a:spcAft>
              <a:buSzPts val="1400"/>
              <a:buChar char="•"/>
            </a:pPr>
            <a:r>
              <a:rPr lang="en-US" sz="1400"/>
              <a:t>Remove Option to Add Account information: Platform Admin can now toggle off the option for users to add any business or  demographic information to their account. </a:t>
            </a:r>
            <a:endParaRPr sz="1400"/>
          </a:p>
          <a:p>
            <a:pPr indent="-317500" lvl="0" marL="457200" rtl="0" algn="l">
              <a:lnSpc>
                <a:spcPct val="130000"/>
              </a:lnSpc>
              <a:spcBef>
                <a:spcPts val="0"/>
              </a:spcBef>
              <a:spcAft>
                <a:spcPts val="0"/>
              </a:spcAft>
              <a:buSzPts val="1400"/>
              <a:buChar char="•"/>
            </a:pPr>
            <a:r>
              <a:rPr lang="en-US" sz="1400"/>
              <a:t>Improved search functionality: When using the search bar it will be able to better detect misspelling in keywords and find related resources.</a:t>
            </a:r>
            <a:endParaRPr sz="1400"/>
          </a:p>
          <a:p>
            <a:pPr indent="0" lvl="0" marL="0" rtl="0" algn="l">
              <a:lnSpc>
                <a:spcPct val="130000"/>
              </a:lnSpc>
              <a:spcBef>
                <a:spcPts val="0"/>
              </a:spcBef>
              <a:spcAft>
                <a:spcPts val="0"/>
              </a:spcAft>
              <a:buNone/>
            </a:pPr>
            <a:r>
              <a:t/>
            </a:r>
            <a:endParaRPr sz="1400"/>
          </a:p>
          <a:p>
            <a:pPr indent="0" lvl="0" marL="0" rtl="0" algn="l">
              <a:lnSpc>
                <a:spcPct val="130000"/>
              </a:lnSpc>
              <a:spcBef>
                <a:spcPts val="0"/>
              </a:spcBef>
              <a:spcAft>
                <a:spcPts val="0"/>
              </a:spcAft>
              <a:buNone/>
            </a:pPr>
            <a:r>
              <a:rPr b="1" lang="en-US" sz="1400"/>
              <a:t>Upcoming Resources</a:t>
            </a:r>
            <a:endParaRPr b="1" sz="1400"/>
          </a:p>
          <a:p>
            <a:pPr indent="-317500" lvl="0" marL="457200" rtl="0" algn="l">
              <a:lnSpc>
                <a:spcPct val="130000"/>
              </a:lnSpc>
              <a:spcBef>
                <a:spcPts val="0"/>
              </a:spcBef>
              <a:spcAft>
                <a:spcPts val="0"/>
              </a:spcAft>
              <a:buSzPts val="1400"/>
              <a:buChar char="•"/>
            </a:pPr>
            <a:r>
              <a:rPr lang="en-US" sz="1400"/>
              <a:t>Why Processes Matter: Getting Started with SOPs</a:t>
            </a:r>
            <a:endParaRPr sz="1400"/>
          </a:p>
          <a:p>
            <a:pPr indent="-317500" lvl="0" marL="457200" rtl="0" algn="l">
              <a:lnSpc>
                <a:spcPct val="130000"/>
              </a:lnSpc>
              <a:spcBef>
                <a:spcPts val="0"/>
              </a:spcBef>
              <a:spcAft>
                <a:spcPts val="0"/>
              </a:spcAft>
              <a:buSzPts val="1400"/>
              <a:buChar char="•"/>
            </a:pPr>
            <a:r>
              <a:rPr lang="en-US" sz="1400"/>
              <a:t>Who Does What? Knowing and Owning Responsibilities</a:t>
            </a:r>
            <a:endParaRPr sz="1400"/>
          </a:p>
          <a:p>
            <a:pPr indent="-317500" lvl="0" marL="457200" rtl="0" algn="l">
              <a:lnSpc>
                <a:spcPct val="130000"/>
              </a:lnSpc>
              <a:spcBef>
                <a:spcPts val="0"/>
              </a:spcBef>
              <a:spcAft>
                <a:spcPts val="0"/>
              </a:spcAft>
              <a:buSzPts val="1400"/>
              <a:buChar char="•"/>
            </a:pPr>
            <a:r>
              <a:rPr lang="en-US" sz="1400"/>
              <a:t>What Matters Most? Deciding What to Document First</a:t>
            </a:r>
            <a:endParaRPr sz="1400"/>
          </a:p>
          <a:p>
            <a:pPr indent="-317500" lvl="0" marL="457200" rtl="0" algn="l">
              <a:lnSpc>
                <a:spcPct val="130000"/>
              </a:lnSpc>
              <a:spcBef>
                <a:spcPts val="0"/>
              </a:spcBef>
              <a:spcAft>
                <a:spcPts val="0"/>
              </a:spcAft>
              <a:buSzPts val="1400"/>
              <a:buChar char="•"/>
            </a:pPr>
            <a:r>
              <a:rPr lang="en-US" sz="1400"/>
              <a:t>Writing SOPs Your Team Will Actually Use</a:t>
            </a:r>
            <a:endParaRPr sz="1400"/>
          </a:p>
          <a:p>
            <a:pPr indent="-317500" lvl="0" marL="457200" rtl="0" algn="l">
              <a:lnSpc>
                <a:spcPct val="130000"/>
              </a:lnSpc>
              <a:spcBef>
                <a:spcPts val="0"/>
              </a:spcBef>
              <a:spcAft>
                <a:spcPts val="0"/>
              </a:spcAft>
              <a:buSzPts val="1400"/>
              <a:buChar char="•"/>
            </a:pPr>
            <a:r>
              <a:rPr lang="en-US" sz="1400"/>
              <a:t>Turning SOPs into Daily Habits</a:t>
            </a:r>
            <a:endParaRPr sz="1400"/>
          </a:p>
          <a:p>
            <a:pPr indent="-317500" lvl="0" marL="457200" rtl="0" algn="l">
              <a:lnSpc>
                <a:spcPct val="130000"/>
              </a:lnSpc>
              <a:spcBef>
                <a:spcPts val="0"/>
              </a:spcBef>
              <a:spcAft>
                <a:spcPts val="0"/>
              </a:spcAft>
              <a:buSzPts val="1400"/>
              <a:buChar char="•"/>
            </a:pPr>
            <a:r>
              <a:rPr lang="en-US" sz="1400"/>
              <a:t>Keeping Processes Working Through Review and Team Ownership</a:t>
            </a:r>
            <a:endParaRPr sz="1400"/>
          </a:p>
          <a:p>
            <a:pPr indent="0" lvl="0" marL="0" rtl="0" algn="l">
              <a:lnSpc>
                <a:spcPct val="130000"/>
              </a:lnSpc>
              <a:spcBef>
                <a:spcPts val="0"/>
              </a:spcBef>
              <a:spcAft>
                <a:spcPts val="0"/>
              </a:spcAft>
              <a:buNone/>
            </a:pPr>
            <a:r>
              <a:t/>
            </a:r>
            <a:endParaRPr sz="1400"/>
          </a:p>
          <a:p>
            <a:pPr indent="0" lvl="0" marL="0" rtl="0" algn="l">
              <a:lnSpc>
                <a:spcPct val="130000"/>
              </a:lnSpc>
              <a:spcBef>
                <a:spcPts val="0"/>
              </a:spcBef>
              <a:spcAft>
                <a:spcPts val="0"/>
              </a:spcAft>
              <a:buNone/>
            </a:pPr>
            <a:r>
              <a:rPr b="1" lang="en-US" sz="1400"/>
              <a:t>Training Opportunities</a:t>
            </a:r>
            <a:endParaRPr b="1" sz="1400"/>
          </a:p>
          <a:p>
            <a:pPr indent="-317500" lvl="0" marL="457200" rtl="0" algn="l">
              <a:lnSpc>
                <a:spcPct val="130000"/>
              </a:lnSpc>
              <a:spcBef>
                <a:spcPts val="0"/>
              </a:spcBef>
              <a:spcAft>
                <a:spcPts val="0"/>
              </a:spcAft>
              <a:buSzPts val="1400"/>
              <a:buChar char="•"/>
            </a:pPr>
            <a:r>
              <a:rPr lang="en-US" sz="1400"/>
              <a:t>Initiate Refresher Training:</a:t>
            </a:r>
            <a:r>
              <a:rPr b="1" lang="en-US" sz="1400"/>
              <a:t> September 24th | 1-3 pm ET</a:t>
            </a:r>
            <a:endParaRPr b="1" sz="1400"/>
          </a:p>
          <a:p>
            <a:pPr indent="-317500" lvl="0" marL="457200" rtl="0" algn="l">
              <a:lnSpc>
                <a:spcPct val="130000"/>
              </a:lnSpc>
              <a:spcBef>
                <a:spcPts val="0"/>
              </a:spcBef>
              <a:spcAft>
                <a:spcPts val="0"/>
              </a:spcAft>
              <a:buSzPts val="1400"/>
              <a:buChar char="•"/>
            </a:pPr>
            <a:r>
              <a:rPr lang="en-US" sz="1400"/>
              <a:t>Train the Trainer: Job Quality - </a:t>
            </a:r>
            <a:r>
              <a:rPr b="1" lang="en-US" sz="1400"/>
              <a:t>October 1st | 1-2 pm ET</a:t>
            </a:r>
            <a:r>
              <a:rPr lang="en-US" sz="1400"/>
              <a:t> </a:t>
            </a:r>
            <a:endParaRPr sz="1400"/>
          </a:p>
        </p:txBody>
      </p:sp>
      <p:pic>
        <p:nvPicPr>
          <p:cNvPr id="95" name="Google Shape;95;g3f68208a056_1_8" title="Initiate-Photo-Job-Quality.png"/>
          <p:cNvPicPr preferRelativeResize="0"/>
          <p:nvPr/>
        </p:nvPicPr>
        <p:blipFill>
          <a:blip r:embed="rId3">
            <a:alphaModFix/>
          </a:blip>
          <a:stretch>
            <a:fillRect/>
          </a:stretch>
        </p:blipFill>
        <p:spPr>
          <a:xfrm>
            <a:off x="7506628" y="1537171"/>
            <a:ext cx="4744150" cy="40998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Initiate 2023">
  <a:themeElements>
    <a:clrScheme name="Office">
      <a:dk1>
        <a:srgbClr val="3E3E3E"/>
      </a:dk1>
      <a:lt1>
        <a:srgbClr val="FFFFFF"/>
      </a:lt1>
      <a:dk2>
        <a:srgbClr val="FFD788"/>
      </a:dk2>
      <a:lt2>
        <a:srgbClr val="FFB701"/>
      </a:lt2>
      <a:accent1>
        <a:srgbClr val="F2FBFF"/>
      </a:accent1>
      <a:accent2>
        <a:srgbClr val="D5F1FE"/>
      </a:accent2>
      <a:accent3>
        <a:srgbClr val="44AEC6"/>
      </a:accent3>
      <a:accent4>
        <a:srgbClr val="1A6486"/>
      </a:accent4>
      <a:accent5>
        <a:srgbClr val="003046"/>
      </a:accent5>
      <a:accent6>
        <a:srgbClr val="FFF6E9"/>
      </a:accent6>
      <a:hlink>
        <a:srgbClr val="FA860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2017-05-05T12:42:00Z</dcterms:created>
  <dc:creator>Amanda Blondeau</dc:creator>
</cp:coreProperties>
</file>