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notesMasterIdLst>
    <p:notesMasterId r:id="rId23"/>
  </p:notesMasterIdLst>
  <p:sldIdLst>
    <p:sldId id="282" r:id="rId6"/>
    <p:sldId id="288" r:id="rId7"/>
    <p:sldId id="321" r:id="rId8"/>
    <p:sldId id="275" r:id="rId9"/>
    <p:sldId id="306" r:id="rId10"/>
    <p:sldId id="318" r:id="rId11"/>
    <p:sldId id="307" r:id="rId12"/>
    <p:sldId id="314" r:id="rId13"/>
    <p:sldId id="317" r:id="rId14"/>
    <p:sldId id="311" r:id="rId15"/>
    <p:sldId id="319" r:id="rId16"/>
    <p:sldId id="322" r:id="rId17"/>
    <p:sldId id="323" r:id="rId18"/>
    <p:sldId id="315" r:id="rId19"/>
    <p:sldId id="316" r:id="rId20"/>
    <p:sldId id="320"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0F2737-41D7-7E71-005C-1DDF09E2E023}" name="John Medlock" initials="JM" userId="S::john@mtassociation.org::f77837ed-c3fe-4604-8eef-1bf1d0a383db" providerId="AD"/>
  <p188:author id="{52DF113D-3AE4-1F84-D8CA-3B8B09235CF9}" name="Bailey Richards" initials="" userId="S::bailey@mtassociation.org::20c86854-3c6f-4880-acff-1f6c5236c61a" providerId="AD"/>
  <p188:author id="{816474F4-067A-444D-6A8E-885DB0B7DBF7}" name="Dayzaughn Graves" initials="DG" userId="S::dayzaughn@mtassociation.org::f00efc4e-754e-4e39-9544-0d0e45b38f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F3F0"/>
    <a:srgbClr val="E2CC5F"/>
    <a:srgbClr val="C9B05F"/>
    <a:srgbClr val="EDDD00"/>
    <a:srgbClr val="51B9A3"/>
    <a:srgbClr val="2A7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0A86F-07CE-428D-B690-B60867B7AD18}" v="11" dt="2026-06-02T13:42:49.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3362" autoAdjust="0"/>
  </p:normalViewPr>
  <p:slideViewPr>
    <p:cSldViewPr snapToGrid="0">
      <p:cViewPr varScale="1">
        <p:scale>
          <a:sx n="46" d="100"/>
          <a:sy n="46" d="100"/>
        </p:scale>
        <p:origin x="14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my Owsley" userId="6153c2d7-5da2-4565-b5ef-7458060e1aea" providerId="ADAL" clId="{B2353426-62BE-40D6-BA22-ABA44C0FE186}"/>
    <pc:docChg chg="undo custSel addSld delSld modSld sldOrd">
      <pc:chgData name="Jimmy Owsley" userId="6153c2d7-5da2-4565-b5ef-7458060e1aea" providerId="ADAL" clId="{B2353426-62BE-40D6-BA22-ABA44C0FE186}" dt="2026-06-02T13:46:15.530" v="4456"/>
      <pc:docMkLst>
        <pc:docMk/>
      </pc:docMkLst>
      <pc:sldChg chg="modSp add del mod">
        <pc:chgData name="Jimmy Owsley" userId="6153c2d7-5da2-4565-b5ef-7458060e1aea" providerId="ADAL" clId="{B2353426-62BE-40D6-BA22-ABA44C0FE186}" dt="2026-06-02T13:46:03.527" v="4451" actId="47"/>
        <pc:sldMkLst>
          <pc:docMk/>
          <pc:sldMk cId="0" sldId="257"/>
        </pc:sldMkLst>
      </pc:sldChg>
      <pc:sldChg chg="modSp add del mod ord modShow">
        <pc:chgData name="Jimmy Owsley" userId="6153c2d7-5da2-4565-b5ef-7458060e1aea" providerId="ADAL" clId="{B2353426-62BE-40D6-BA22-ABA44C0FE186}" dt="2026-06-02T13:46:15.530" v="4456"/>
        <pc:sldMkLst>
          <pc:docMk/>
          <pc:sldMk cId="0" sldId="267"/>
        </pc:sldMkLst>
        <pc:picChg chg="mod">
          <ac:chgData name="Jimmy Owsley" userId="6153c2d7-5da2-4565-b5ef-7458060e1aea" providerId="ADAL" clId="{B2353426-62BE-40D6-BA22-ABA44C0FE186}" dt="2026-05-14T16:02:30.518" v="225" actId="26606"/>
          <ac:picMkLst>
            <pc:docMk/>
            <pc:sldMk cId="0" sldId="267"/>
            <ac:picMk id="3" creationId="{AF080D93-61FC-130B-416C-0ACDA04B4087}"/>
          </ac:picMkLst>
        </pc:picChg>
        <pc:picChg chg="mod">
          <ac:chgData name="Jimmy Owsley" userId="6153c2d7-5da2-4565-b5ef-7458060e1aea" providerId="ADAL" clId="{B2353426-62BE-40D6-BA22-ABA44C0FE186}" dt="2026-05-14T16:02:30.518" v="225" actId="26606"/>
          <ac:picMkLst>
            <pc:docMk/>
            <pc:sldMk cId="0" sldId="267"/>
            <ac:picMk id="4" creationId="{187A56CB-1E89-D81F-C92F-4E007F767E30}"/>
          </ac:picMkLst>
        </pc:picChg>
      </pc:sldChg>
      <pc:sldChg chg="modSp add del mod modShow">
        <pc:chgData name="Jimmy Owsley" userId="6153c2d7-5da2-4565-b5ef-7458060e1aea" providerId="ADAL" clId="{B2353426-62BE-40D6-BA22-ABA44C0FE186}" dt="2026-06-02T13:45:56.186" v="4450" actId="47"/>
        <pc:sldMkLst>
          <pc:docMk/>
          <pc:sldMk cId="2412365984" sldId="273"/>
        </pc:sldMkLst>
      </pc:sldChg>
      <pc:sldChg chg="delSp modSp mod modNotes">
        <pc:chgData name="Jimmy Owsley" userId="6153c2d7-5da2-4565-b5ef-7458060e1aea" providerId="ADAL" clId="{B2353426-62BE-40D6-BA22-ABA44C0FE186}" dt="2026-06-02T13:10:54.622" v="3646" actId="20577"/>
        <pc:sldMkLst>
          <pc:docMk/>
          <pc:sldMk cId="547830068" sldId="275"/>
        </pc:sldMkLst>
        <pc:spChg chg="mod">
          <ac:chgData name="Jimmy Owsley" userId="6153c2d7-5da2-4565-b5ef-7458060e1aea" providerId="ADAL" clId="{B2353426-62BE-40D6-BA22-ABA44C0FE186}" dt="2026-05-27T15:51:20.793" v="763" actId="255"/>
          <ac:spMkLst>
            <pc:docMk/>
            <pc:sldMk cId="547830068" sldId="275"/>
            <ac:spMk id="2" creationId="{DC741C1F-5796-3209-CDE3-D08C19ED78C7}"/>
          </ac:spMkLst>
        </pc:spChg>
        <pc:spChg chg="mod">
          <ac:chgData name="Jimmy Owsley" userId="6153c2d7-5da2-4565-b5ef-7458060e1aea" providerId="ADAL" clId="{B2353426-62BE-40D6-BA22-ABA44C0FE186}" dt="2026-06-02T13:10:54.622" v="3646" actId="20577"/>
          <ac:spMkLst>
            <pc:docMk/>
            <pc:sldMk cId="547830068" sldId="275"/>
            <ac:spMk id="5" creationId="{3F8DCEE7-133D-25A1-BBF9-64A950599335}"/>
          </ac:spMkLst>
        </pc:spChg>
        <pc:picChg chg="mod">
          <ac:chgData name="Jimmy Owsley" userId="6153c2d7-5da2-4565-b5ef-7458060e1aea" providerId="ADAL" clId="{B2353426-62BE-40D6-BA22-ABA44C0FE186}" dt="2026-05-14T16:02:30.518" v="225" actId="26606"/>
          <ac:picMkLst>
            <pc:docMk/>
            <pc:sldMk cId="547830068" sldId="275"/>
            <ac:picMk id="7" creationId="{07BFEE85-DDC8-330A-8974-8A6F94E1B208}"/>
          </ac:picMkLst>
        </pc:picChg>
      </pc:sldChg>
      <pc:sldChg chg="modSp add del mod modShow">
        <pc:chgData name="Jimmy Owsley" userId="6153c2d7-5da2-4565-b5ef-7458060e1aea" providerId="ADAL" clId="{B2353426-62BE-40D6-BA22-ABA44C0FE186}" dt="2026-06-02T13:45:56.186" v="4450" actId="47"/>
        <pc:sldMkLst>
          <pc:docMk/>
          <pc:sldMk cId="3723679167" sldId="277"/>
        </pc:sldMkLst>
      </pc:sldChg>
      <pc:sldChg chg="modSp add del mod modShow">
        <pc:chgData name="Jimmy Owsley" userId="6153c2d7-5da2-4565-b5ef-7458060e1aea" providerId="ADAL" clId="{B2353426-62BE-40D6-BA22-ABA44C0FE186}" dt="2026-06-02T13:45:56.186" v="4450" actId="47"/>
        <pc:sldMkLst>
          <pc:docMk/>
          <pc:sldMk cId="4170052943" sldId="278"/>
        </pc:sldMkLst>
      </pc:sldChg>
      <pc:sldChg chg="modSp mod">
        <pc:chgData name="Jimmy Owsley" userId="6153c2d7-5da2-4565-b5ef-7458060e1aea" providerId="ADAL" clId="{B2353426-62BE-40D6-BA22-ABA44C0FE186}" dt="2026-05-14T16:02:30.518" v="225" actId="26606"/>
        <pc:sldMkLst>
          <pc:docMk/>
          <pc:sldMk cId="1432964418" sldId="282"/>
        </pc:sldMkLst>
        <pc:spChg chg="mod">
          <ac:chgData name="Jimmy Owsley" userId="6153c2d7-5da2-4565-b5ef-7458060e1aea" providerId="ADAL" clId="{B2353426-62BE-40D6-BA22-ABA44C0FE186}" dt="2026-05-12T19:01:34.128" v="70" actId="20577"/>
          <ac:spMkLst>
            <pc:docMk/>
            <pc:sldMk cId="1432964418" sldId="282"/>
            <ac:spMk id="72" creationId="{5AF9E004-955C-6358-FF47-D31B51FC8DC9}"/>
          </ac:spMkLst>
        </pc:spChg>
        <pc:picChg chg="mod">
          <ac:chgData name="Jimmy Owsley" userId="6153c2d7-5da2-4565-b5ef-7458060e1aea" providerId="ADAL" clId="{B2353426-62BE-40D6-BA22-ABA44C0FE186}" dt="2026-05-14T16:02:30.518" v="225" actId="26606"/>
          <ac:picMkLst>
            <pc:docMk/>
            <pc:sldMk cId="1432964418" sldId="282"/>
            <ac:picMk id="4" creationId="{89269F2C-5D13-E178-BD7B-85CC47204411}"/>
          </ac:picMkLst>
        </pc:picChg>
        <pc:picChg chg="mod">
          <ac:chgData name="Jimmy Owsley" userId="6153c2d7-5da2-4565-b5ef-7458060e1aea" providerId="ADAL" clId="{B2353426-62BE-40D6-BA22-ABA44C0FE186}" dt="2026-05-14T16:02:30.518" v="225" actId="26606"/>
          <ac:picMkLst>
            <pc:docMk/>
            <pc:sldMk cId="1432964418" sldId="282"/>
            <ac:picMk id="5" creationId="{5E62B026-E536-5EFB-F3DD-F76BD4808414}"/>
          </ac:picMkLst>
        </pc:picChg>
      </pc:sldChg>
      <pc:sldChg chg="modSp add del mod modShow">
        <pc:chgData name="Jimmy Owsley" userId="6153c2d7-5da2-4565-b5ef-7458060e1aea" providerId="ADAL" clId="{B2353426-62BE-40D6-BA22-ABA44C0FE186}" dt="2026-06-02T13:45:56.186" v="4450" actId="47"/>
        <pc:sldMkLst>
          <pc:docMk/>
          <pc:sldMk cId="3041661333" sldId="283"/>
        </pc:sldMkLst>
      </pc:sldChg>
      <pc:sldChg chg="add del">
        <pc:chgData name="Jimmy Owsley" userId="6153c2d7-5da2-4565-b5ef-7458060e1aea" providerId="ADAL" clId="{B2353426-62BE-40D6-BA22-ABA44C0FE186}" dt="2026-06-02T13:46:03.527" v="4451" actId="47"/>
        <pc:sldMkLst>
          <pc:docMk/>
          <pc:sldMk cId="3412857210" sldId="284"/>
        </pc:sldMkLst>
      </pc:sldChg>
      <pc:sldChg chg="modSp add del mod modShow">
        <pc:chgData name="Jimmy Owsley" userId="6153c2d7-5da2-4565-b5ef-7458060e1aea" providerId="ADAL" clId="{B2353426-62BE-40D6-BA22-ABA44C0FE186}" dt="2026-06-02T13:45:56.186" v="4450" actId="47"/>
        <pc:sldMkLst>
          <pc:docMk/>
          <pc:sldMk cId="2570078009" sldId="285"/>
        </pc:sldMkLst>
      </pc:sldChg>
      <pc:sldChg chg="modSp mod">
        <pc:chgData name="Jimmy Owsley" userId="6153c2d7-5da2-4565-b5ef-7458060e1aea" providerId="ADAL" clId="{B2353426-62BE-40D6-BA22-ABA44C0FE186}" dt="2026-05-14T16:02:30.518" v="225" actId="26606"/>
        <pc:sldMkLst>
          <pc:docMk/>
          <pc:sldMk cId="1152373488" sldId="288"/>
        </pc:sldMkLst>
        <pc:spChg chg="mod">
          <ac:chgData name="Jimmy Owsley" userId="6153c2d7-5da2-4565-b5ef-7458060e1aea" providerId="ADAL" clId="{B2353426-62BE-40D6-BA22-ABA44C0FE186}" dt="2026-05-14T12:27:33.157" v="84" actId="1035"/>
          <ac:spMkLst>
            <pc:docMk/>
            <pc:sldMk cId="1152373488" sldId="288"/>
            <ac:spMk id="92" creationId="{0443C8B2-B39F-50BC-D186-207B2270931D}"/>
          </ac:spMkLst>
        </pc:spChg>
        <pc:spChg chg="mod">
          <ac:chgData name="Jimmy Owsley" userId="6153c2d7-5da2-4565-b5ef-7458060e1aea" providerId="ADAL" clId="{B2353426-62BE-40D6-BA22-ABA44C0FE186}" dt="2026-05-14T12:28:41.574" v="90" actId="948"/>
          <ac:spMkLst>
            <pc:docMk/>
            <pc:sldMk cId="1152373488" sldId="288"/>
            <ac:spMk id="93" creationId="{E672D193-D687-5FD6-F72F-678F26F6A5AB}"/>
          </ac:spMkLst>
        </pc:spChg>
        <pc:picChg chg="mod">
          <ac:chgData name="Jimmy Owsley" userId="6153c2d7-5da2-4565-b5ef-7458060e1aea" providerId="ADAL" clId="{B2353426-62BE-40D6-BA22-ABA44C0FE186}" dt="2026-05-14T16:02:30.518" v="225" actId="26606"/>
          <ac:picMkLst>
            <pc:docMk/>
            <pc:sldMk cId="1152373488" sldId="288"/>
            <ac:picMk id="3" creationId="{D62B904F-A787-3CEC-AA0C-695572088E23}"/>
          </ac:picMkLst>
        </pc:picChg>
        <pc:picChg chg="mod">
          <ac:chgData name="Jimmy Owsley" userId="6153c2d7-5da2-4565-b5ef-7458060e1aea" providerId="ADAL" clId="{B2353426-62BE-40D6-BA22-ABA44C0FE186}" dt="2026-05-14T16:02:30.518" v="225" actId="26606"/>
          <ac:picMkLst>
            <pc:docMk/>
            <pc:sldMk cId="1152373488" sldId="288"/>
            <ac:picMk id="5" creationId="{FCF89433-4A01-4D65-9B35-175D47E33635}"/>
          </ac:picMkLst>
        </pc:picChg>
      </pc:sldChg>
      <pc:sldChg chg="add del">
        <pc:chgData name="Jimmy Owsley" userId="6153c2d7-5da2-4565-b5ef-7458060e1aea" providerId="ADAL" clId="{B2353426-62BE-40D6-BA22-ABA44C0FE186}" dt="2026-06-02T13:46:03.527" v="4451" actId="47"/>
        <pc:sldMkLst>
          <pc:docMk/>
          <pc:sldMk cId="3594818351" sldId="289"/>
        </pc:sldMkLst>
      </pc:sldChg>
      <pc:sldChg chg="add del">
        <pc:chgData name="Jimmy Owsley" userId="6153c2d7-5da2-4565-b5ef-7458060e1aea" providerId="ADAL" clId="{B2353426-62BE-40D6-BA22-ABA44C0FE186}" dt="2026-06-02T13:45:56.186" v="4450" actId="47"/>
        <pc:sldMkLst>
          <pc:docMk/>
          <pc:sldMk cId="2119307213" sldId="290"/>
        </pc:sldMkLst>
      </pc:sldChg>
      <pc:sldChg chg="modSp add del mod modShow">
        <pc:chgData name="Jimmy Owsley" userId="6153c2d7-5da2-4565-b5ef-7458060e1aea" providerId="ADAL" clId="{B2353426-62BE-40D6-BA22-ABA44C0FE186}" dt="2026-06-02T13:45:56.186" v="4450" actId="47"/>
        <pc:sldMkLst>
          <pc:docMk/>
          <pc:sldMk cId="142575612" sldId="292"/>
        </pc:sldMkLst>
      </pc:sldChg>
      <pc:sldChg chg="add del">
        <pc:chgData name="Jimmy Owsley" userId="6153c2d7-5da2-4565-b5ef-7458060e1aea" providerId="ADAL" clId="{B2353426-62BE-40D6-BA22-ABA44C0FE186}" dt="2026-06-02T13:46:03.527" v="4451" actId="47"/>
        <pc:sldMkLst>
          <pc:docMk/>
          <pc:sldMk cId="930443644" sldId="295"/>
        </pc:sldMkLst>
      </pc:sldChg>
      <pc:sldChg chg="modSp add del mod modShow">
        <pc:chgData name="Jimmy Owsley" userId="6153c2d7-5da2-4565-b5ef-7458060e1aea" providerId="ADAL" clId="{B2353426-62BE-40D6-BA22-ABA44C0FE186}" dt="2026-06-02T13:45:56.186" v="4450" actId="47"/>
        <pc:sldMkLst>
          <pc:docMk/>
          <pc:sldMk cId="289234675" sldId="296"/>
        </pc:sldMkLst>
      </pc:sldChg>
      <pc:sldChg chg="modSp add del mod modShow">
        <pc:chgData name="Jimmy Owsley" userId="6153c2d7-5da2-4565-b5ef-7458060e1aea" providerId="ADAL" clId="{B2353426-62BE-40D6-BA22-ABA44C0FE186}" dt="2026-06-02T13:45:56.186" v="4450" actId="47"/>
        <pc:sldMkLst>
          <pc:docMk/>
          <pc:sldMk cId="4082565869" sldId="303"/>
        </pc:sldMkLst>
      </pc:sldChg>
      <pc:sldChg chg="modSp add del mod modShow">
        <pc:chgData name="Jimmy Owsley" userId="6153c2d7-5da2-4565-b5ef-7458060e1aea" providerId="ADAL" clId="{B2353426-62BE-40D6-BA22-ABA44C0FE186}" dt="2026-06-02T13:45:56.186" v="4450" actId="47"/>
        <pc:sldMkLst>
          <pc:docMk/>
          <pc:sldMk cId="1309073099" sldId="304"/>
        </pc:sldMkLst>
      </pc:sldChg>
      <pc:sldChg chg="addSp delSp modSp mod ord modNotes modNotesTx">
        <pc:chgData name="Jimmy Owsley" userId="6153c2d7-5da2-4565-b5ef-7458060e1aea" providerId="ADAL" clId="{B2353426-62BE-40D6-BA22-ABA44C0FE186}" dt="2026-06-02T13:11:44.565" v="3650" actId="20577"/>
        <pc:sldMkLst>
          <pc:docMk/>
          <pc:sldMk cId="1035672717" sldId="306"/>
        </pc:sldMkLst>
        <pc:spChg chg="mod">
          <ac:chgData name="Jimmy Owsley" userId="6153c2d7-5da2-4565-b5ef-7458060e1aea" providerId="ADAL" clId="{B2353426-62BE-40D6-BA22-ABA44C0FE186}" dt="2026-05-28T18:00:04.841" v="2038" actId="20577"/>
          <ac:spMkLst>
            <pc:docMk/>
            <pc:sldMk cId="1035672717" sldId="306"/>
            <ac:spMk id="2" creationId="{F4DDAE74-82B3-E5F4-FAC6-6FEECDB4BF45}"/>
          </ac:spMkLst>
        </pc:spChg>
        <pc:spChg chg="mod">
          <ac:chgData name="Jimmy Owsley" userId="6153c2d7-5da2-4565-b5ef-7458060e1aea" providerId="ADAL" clId="{B2353426-62BE-40D6-BA22-ABA44C0FE186}" dt="2026-05-28T18:37:47.382" v="3308" actId="20577"/>
          <ac:spMkLst>
            <pc:docMk/>
            <pc:sldMk cId="1035672717" sldId="306"/>
            <ac:spMk id="11" creationId="{1D5D62BC-FE60-D08A-D091-D63EB039C0F3}"/>
          </ac:spMkLst>
        </pc:spChg>
        <pc:picChg chg="mod">
          <ac:chgData name="Jimmy Owsley" userId="6153c2d7-5da2-4565-b5ef-7458060e1aea" providerId="ADAL" clId="{B2353426-62BE-40D6-BA22-ABA44C0FE186}" dt="2026-05-27T15:46:23.547" v="727" actId="14100"/>
          <ac:picMkLst>
            <pc:docMk/>
            <pc:sldMk cId="1035672717" sldId="306"/>
            <ac:picMk id="3" creationId="{FBB5361D-8E9E-DEC5-D6FB-9F44D63CC481}"/>
          </ac:picMkLst>
        </pc:picChg>
        <pc:picChg chg="mod">
          <ac:chgData name="Jimmy Owsley" userId="6153c2d7-5da2-4565-b5ef-7458060e1aea" providerId="ADAL" clId="{B2353426-62BE-40D6-BA22-ABA44C0FE186}" dt="2026-05-14T16:02:30.518" v="225" actId="26606"/>
          <ac:picMkLst>
            <pc:docMk/>
            <pc:sldMk cId="1035672717" sldId="306"/>
            <ac:picMk id="7" creationId="{99D1238B-8922-CAC6-6442-93C24DC09AC9}"/>
          </ac:picMkLst>
        </pc:picChg>
        <pc:picChg chg="add mod">
          <ac:chgData name="Jimmy Owsley" userId="6153c2d7-5da2-4565-b5ef-7458060e1aea" providerId="ADAL" clId="{B2353426-62BE-40D6-BA22-ABA44C0FE186}" dt="2026-05-28T18:01:42.823" v="2243" actId="1076"/>
          <ac:picMkLst>
            <pc:docMk/>
            <pc:sldMk cId="1035672717" sldId="306"/>
            <ac:picMk id="1026" creationId="{127C750C-5E1A-F070-2E37-BC3C38070B99}"/>
          </ac:picMkLst>
        </pc:picChg>
      </pc:sldChg>
      <pc:sldChg chg="addSp delSp modSp mod ord modNotes modNotesTx">
        <pc:chgData name="Jimmy Owsley" userId="6153c2d7-5da2-4565-b5ef-7458060e1aea" providerId="ADAL" clId="{B2353426-62BE-40D6-BA22-ABA44C0FE186}" dt="2026-06-02T13:18:10.158" v="3719" actId="20577"/>
        <pc:sldMkLst>
          <pc:docMk/>
          <pc:sldMk cId="1886223198" sldId="307"/>
        </pc:sldMkLst>
        <pc:spChg chg="mod">
          <ac:chgData name="Jimmy Owsley" userId="6153c2d7-5da2-4565-b5ef-7458060e1aea" providerId="ADAL" clId="{B2353426-62BE-40D6-BA22-ABA44C0FE186}" dt="2026-06-02T13:18:10.158" v="3719" actId="20577"/>
          <ac:spMkLst>
            <pc:docMk/>
            <pc:sldMk cId="1886223198" sldId="307"/>
            <ac:spMk id="2" creationId="{B752C68C-1745-F91B-704B-930398627506}"/>
          </ac:spMkLst>
        </pc:spChg>
        <pc:spChg chg="add mod">
          <ac:chgData name="Jimmy Owsley" userId="6153c2d7-5da2-4565-b5ef-7458060e1aea" providerId="ADAL" clId="{B2353426-62BE-40D6-BA22-ABA44C0FE186}" dt="2026-05-28T18:28:27.827" v="3148" actId="1036"/>
          <ac:spMkLst>
            <pc:docMk/>
            <pc:sldMk cId="1886223198" sldId="307"/>
            <ac:spMk id="14" creationId="{2E0E6DA1-7174-CA52-13B0-5B60BB71763F}"/>
          </ac:spMkLst>
        </pc:spChg>
        <pc:graphicFrameChg chg="add mod ord modGraphic">
          <ac:chgData name="Jimmy Owsley" userId="6153c2d7-5da2-4565-b5ef-7458060e1aea" providerId="ADAL" clId="{B2353426-62BE-40D6-BA22-ABA44C0FE186}" dt="2026-05-28T18:40:37.065" v="3539" actId="122"/>
          <ac:graphicFrameMkLst>
            <pc:docMk/>
            <pc:sldMk cId="1886223198" sldId="307"/>
            <ac:graphicFrameMk id="12" creationId="{71E1B8D0-4FBA-9E67-FE6F-920BA50B6B48}"/>
          </ac:graphicFrameMkLst>
        </pc:graphicFrameChg>
        <pc:picChg chg="mod">
          <ac:chgData name="Jimmy Owsley" userId="6153c2d7-5da2-4565-b5ef-7458060e1aea" providerId="ADAL" clId="{B2353426-62BE-40D6-BA22-ABA44C0FE186}" dt="2026-05-14T16:02:30.518" v="225" actId="26606"/>
          <ac:picMkLst>
            <pc:docMk/>
            <pc:sldMk cId="1886223198" sldId="307"/>
            <ac:picMk id="3" creationId="{DBCB8254-822A-12C1-E862-0CF6A0164124}"/>
          </ac:picMkLst>
        </pc:picChg>
        <pc:picChg chg="mod">
          <ac:chgData name="Jimmy Owsley" userId="6153c2d7-5da2-4565-b5ef-7458060e1aea" providerId="ADAL" clId="{B2353426-62BE-40D6-BA22-ABA44C0FE186}" dt="2026-05-14T16:02:30.518" v="225" actId="26606"/>
          <ac:picMkLst>
            <pc:docMk/>
            <pc:sldMk cId="1886223198" sldId="307"/>
            <ac:picMk id="4" creationId="{EDF289D8-9DC5-BB53-3289-44C5EA539C08}"/>
          </ac:picMkLst>
        </pc:picChg>
      </pc:sldChg>
      <pc:sldChg chg="addSp delSp modSp add del mod ord modNotes modNotesTx">
        <pc:chgData name="Jimmy Owsley" userId="6153c2d7-5da2-4565-b5ef-7458060e1aea" providerId="ADAL" clId="{B2353426-62BE-40D6-BA22-ABA44C0FE186}" dt="2026-05-28T18:40:34.159" v="3538" actId="122"/>
        <pc:sldMkLst>
          <pc:docMk/>
          <pc:sldMk cId="1496889210" sldId="311"/>
        </pc:sldMkLst>
        <pc:spChg chg="add mod">
          <ac:chgData name="Jimmy Owsley" userId="6153c2d7-5da2-4565-b5ef-7458060e1aea" providerId="ADAL" clId="{B2353426-62BE-40D6-BA22-ABA44C0FE186}" dt="2026-05-28T18:10:48.213" v="2500" actId="1035"/>
          <ac:spMkLst>
            <pc:docMk/>
            <pc:sldMk cId="1496889210" sldId="311"/>
            <ac:spMk id="8" creationId="{22404A93-4ABA-727F-E4EE-BD1506DB96F8}"/>
          </ac:spMkLst>
        </pc:spChg>
        <pc:spChg chg="add mod">
          <ac:chgData name="Jimmy Owsley" userId="6153c2d7-5da2-4565-b5ef-7458060e1aea" providerId="ADAL" clId="{B2353426-62BE-40D6-BA22-ABA44C0FE186}" dt="2026-05-28T18:20:15.896" v="2856" actId="6549"/>
          <ac:spMkLst>
            <pc:docMk/>
            <pc:sldMk cId="1496889210" sldId="311"/>
            <ac:spMk id="10" creationId="{A25FD677-D270-1BDA-0AC7-15B4D834D0D9}"/>
          </ac:spMkLst>
        </pc:spChg>
        <pc:graphicFrameChg chg="add mod modGraphic">
          <ac:chgData name="Jimmy Owsley" userId="6153c2d7-5da2-4565-b5ef-7458060e1aea" providerId="ADAL" clId="{B2353426-62BE-40D6-BA22-ABA44C0FE186}" dt="2026-05-28T18:40:34.159" v="3538" actId="122"/>
          <ac:graphicFrameMkLst>
            <pc:docMk/>
            <pc:sldMk cId="1496889210" sldId="311"/>
            <ac:graphicFrameMk id="7" creationId="{B7BE22A3-6582-1206-EA0B-DA49AF3328CF}"/>
          </ac:graphicFrameMkLst>
        </pc:graphicFrameChg>
        <pc:picChg chg="mod">
          <ac:chgData name="Jimmy Owsley" userId="6153c2d7-5da2-4565-b5ef-7458060e1aea" providerId="ADAL" clId="{B2353426-62BE-40D6-BA22-ABA44C0FE186}" dt="2026-05-14T16:02:30.518" v="225" actId="26606"/>
          <ac:picMkLst>
            <pc:docMk/>
            <pc:sldMk cId="1496889210" sldId="311"/>
            <ac:picMk id="3" creationId="{C615ED13-3FAD-4A70-9EC6-3D50FD1F2004}"/>
          </ac:picMkLst>
        </pc:picChg>
        <pc:picChg chg="mod">
          <ac:chgData name="Jimmy Owsley" userId="6153c2d7-5da2-4565-b5ef-7458060e1aea" providerId="ADAL" clId="{B2353426-62BE-40D6-BA22-ABA44C0FE186}" dt="2026-05-14T16:02:30.518" v="225" actId="26606"/>
          <ac:picMkLst>
            <pc:docMk/>
            <pc:sldMk cId="1496889210" sldId="311"/>
            <ac:picMk id="4" creationId="{F4FA57D5-197F-3357-797A-6A642559B50C}"/>
          </ac:picMkLst>
        </pc:picChg>
      </pc:sldChg>
      <pc:sldChg chg="modSp add del mod modShow">
        <pc:chgData name="Jimmy Owsley" userId="6153c2d7-5da2-4565-b5ef-7458060e1aea" providerId="ADAL" clId="{B2353426-62BE-40D6-BA22-ABA44C0FE186}" dt="2026-06-02T13:45:56.186" v="4450" actId="47"/>
        <pc:sldMkLst>
          <pc:docMk/>
          <pc:sldMk cId="3312696560" sldId="312"/>
        </pc:sldMkLst>
      </pc:sldChg>
      <pc:sldChg chg="modSp add del mod modShow">
        <pc:chgData name="Jimmy Owsley" userId="6153c2d7-5da2-4565-b5ef-7458060e1aea" providerId="ADAL" clId="{B2353426-62BE-40D6-BA22-ABA44C0FE186}" dt="2026-06-02T13:45:56.186" v="4450" actId="47"/>
        <pc:sldMkLst>
          <pc:docMk/>
          <pc:sldMk cId="25788054" sldId="313"/>
        </pc:sldMkLst>
      </pc:sldChg>
      <pc:sldChg chg="modSp add mod ord modNotesTx">
        <pc:chgData name="Jimmy Owsley" userId="6153c2d7-5da2-4565-b5ef-7458060e1aea" providerId="ADAL" clId="{B2353426-62BE-40D6-BA22-ABA44C0FE186}" dt="2026-06-02T13:18:20.036" v="3721" actId="20577"/>
        <pc:sldMkLst>
          <pc:docMk/>
          <pc:sldMk cId="2918472705" sldId="314"/>
        </pc:sldMkLst>
        <pc:spChg chg="mod">
          <ac:chgData name="Jimmy Owsley" userId="6153c2d7-5da2-4565-b5ef-7458060e1aea" providerId="ADAL" clId="{B2353426-62BE-40D6-BA22-ABA44C0FE186}" dt="2026-06-02T13:18:20.036" v="3721" actId="20577"/>
          <ac:spMkLst>
            <pc:docMk/>
            <pc:sldMk cId="2918472705" sldId="314"/>
            <ac:spMk id="2" creationId="{855AE471-DC35-2CDF-AE37-325BE9A8503C}"/>
          </ac:spMkLst>
        </pc:spChg>
        <pc:spChg chg="mod">
          <ac:chgData name="Jimmy Owsley" userId="6153c2d7-5da2-4565-b5ef-7458060e1aea" providerId="ADAL" clId="{B2353426-62BE-40D6-BA22-ABA44C0FE186}" dt="2026-05-28T18:28:44.765" v="3154" actId="20577"/>
          <ac:spMkLst>
            <pc:docMk/>
            <pc:sldMk cId="2918472705" sldId="314"/>
            <ac:spMk id="5" creationId="{EED8D697-1DEC-E473-E9F4-723B8C0BEC85}"/>
          </ac:spMkLst>
        </pc:spChg>
      </pc:sldChg>
      <pc:sldChg chg="addSp delSp modSp new mod ord">
        <pc:chgData name="Jimmy Owsley" userId="6153c2d7-5da2-4565-b5ef-7458060e1aea" providerId="ADAL" clId="{B2353426-62BE-40D6-BA22-ABA44C0FE186}" dt="2026-05-28T17:38:30.464" v="1428"/>
        <pc:sldMkLst>
          <pc:docMk/>
          <pc:sldMk cId="2270054642" sldId="315"/>
        </pc:sldMkLst>
        <pc:spChg chg="add mod">
          <ac:chgData name="Jimmy Owsley" userId="6153c2d7-5da2-4565-b5ef-7458060e1aea" providerId="ADAL" clId="{B2353426-62BE-40D6-BA22-ABA44C0FE186}" dt="2026-05-27T15:33:14.779" v="671" actId="6549"/>
          <ac:spMkLst>
            <pc:docMk/>
            <pc:sldMk cId="2270054642" sldId="315"/>
            <ac:spMk id="6" creationId="{EC78A66A-26AF-C328-13C1-665BA8891757}"/>
          </ac:spMkLst>
        </pc:spChg>
        <pc:spChg chg="add mod">
          <ac:chgData name="Jimmy Owsley" userId="6153c2d7-5da2-4565-b5ef-7458060e1aea" providerId="ADAL" clId="{B2353426-62BE-40D6-BA22-ABA44C0FE186}" dt="2026-05-27T15:30:44.606" v="597" actId="20577"/>
          <ac:spMkLst>
            <pc:docMk/>
            <pc:sldMk cId="2270054642" sldId="315"/>
            <ac:spMk id="8" creationId="{3A253EB9-CB89-8B95-6548-2F0A595E47EF}"/>
          </ac:spMkLst>
        </pc:spChg>
        <pc:grpChg chg="add mod">
          <ac:chgData name="Jimmy Owsley" userId="6153c2d7-5da2-4565-b5ef-7458060e1aea" providerId="ADAL" clId="{B2353426-62BE-40D6-BA22-ABA44C0FE186}" dt="2026-05-27T15:30:36.468" v="569" actId="1076"/>
          <ac:grpSpMkLst>
            <pc:docMk/>
            <pc:sldMk cId="2270054642" sldId="315"/>
            <ac:grpSpMk id="7" creationId="{BC2A0B4D-9522-29C7-6078-D4913DA81098}"/>
          </ac:grpSpMkLst>
        </pc:grpChg>
        <pc:picChg chg="add mod">
          <ac:chgData name="Jimmy Owsley" userId="6153c2d7-5da2-4565-b5ef-7458060e1aea" providerId="ADAL" clId="{B2353426-62BE-40D6-BA22-ABA44C0FE186}" dt="2026-05-27T15:30:08.939" v="563" actId="164"/>
          <ac:picMkLst>
            <pc:docMk/>
            <pc:sldMk cId="2270054642" sldId="315"/>
            <ac:picMk id="5" creationId="{6EC3DBA0-FCC2-CA11-2F34-448732B0454A}"/>
          </ac:picMkLst>
        </pc:picChg>
      </pc:sldChg>
      <pc:sldChg chg="addSp delSp modSp add mod ord">
        <pc:chgData name="Jimmy Owsley" userId="6153c2d7-5da2-4565-b5ef-7458060e1aea" providerId="ADAL" clId="{B2353426-62BE-40D6-BA22-ABA44C0FE186}" dt="2026-05-28T17:38:31.458" v="1430"/>
        <pc:sldMkLst>
          <pc:docMk/>
          <pc:sldMk cId="1968708574" sldId="316"/>
        </pc:sldMkLst>
        <pc:spChg chg="add mod">
          <ac:chgData name="Jimmy Owsley" userId="6153c2d7-5da2-4565-b5ef-7458060e1aea" providerId="ADAL" clId="{B2353426-62BE-40D6-BA22-ABA44C0FE186}" dt="2026-05-27T15:33:00.136" v="654" actId="1076"/>
          <ac:spMkLst>
            <pc:docMk/>
            <pc:sldMk cId="1968708574" sldId="316"/>
            <ac:spMk id="4" creationId="{9E520FF5-66AD-A7AD-2B93-1DB53FDFD430}"/>
          </ac:spMkLst>
        </pc:spChg>
        <pc:spChg chg="mod">
          <ac:chgData name="Jimmy Owsley" userId="6153c2d7-5da2-4565-b5ef-7458060e1aea" providerId="ADAL" clId="{B2353426-62BE-40D6-BA22-ABA44C0FE186}" dt="2026-05-27T15:30:53.391" v="600" actId="20577"/>
          <ac:spMkLst>
            <pc:docMk/>
            <pc:sldMk cId="1968708574" sldId="316"/>
            <ac:spMk id="8" creationId="{568AE331-0288-3F16-358F-A30CB173336A}"/>
          </ac:spMkLst>
        </pc:spChg>
        <pc:spChg chg="add mod">
          <ac:chgData name="Jimmy Owsley" userId="6153c2d7-5da2-4565-b5ef-7458060e1aea" providerId="ADAL" clId="{B2353426-62BE-40D6-BA22-ABA44C0FE186}" dt="2026-05-27T15:35:25.479" v="717" actId="1076"/>
          <ac:spMkLst>
            <pc:docMk/>
            <pc:sldMk cId="1968708574" sldId="316"/>
            <ac:spMk id="10" creationId="{56299ED9-C7E9-C4D9-5984-EC78EB182EBB}"/>
          </ac:spMkLst>
        </pc:spChg>
        <pc:grpChg chg="add mod">
          <ac:chgData name="Jimmy Owsley" userId="6153c2d7-5da2-4565-b5ef-7458060e1aea" providerId="ADAL" clId="{B2353426-62BE-40D6-BA22-ABA44C0FE186}" dt="2026-05-27T15:34:11.645" v="673" actId="1076"/>
          <ac:grpSpMkLst>
            <pc:docMk/>
            <pc:sldMk cId="1968708574" sldId="316"/>
            <ac:grpSpMk id="9" creationId="{21E2D360-5582-ED5A-0673-8D3219EAF9F3}"/>
          </ac:grpSpMkLst>
        </pc:grpChg>
        <pc:picChg chg="add mod">
          <ac:chgData name="Jimmy Owsley" userId="6153c2d7-5da2-4565-b5ef-7458060e1aea" providerId="ADAL" clId="{B2353426-62BE-40D6-BA22-ABA44C0FE186}" dt="2026-05-27T15:32:39.629" v="637" actId="164"/>
          <ac:picMkLst>
            <pc:docMk/>
            <pc:sldMk cId="1968708574" sldId="316"/>
            <ac:picMk id="3" creationId="{511C13AA-5B94-32A5-A9EE-EEC313F313D4}"/>
          </ac:picMkLst>
        </pc:picChg>
      </pc:sldChg>
      <pc:sldChg chg="add">
        <pc:chgData name="Jimmy Owsley" userId="6153c2d7-5da2-4565-b5ef-7458060e1aea" providerId="ADAL" clId="{B2353426-62BE-40D6-BA22-ABA44C0FE186}" dt="2026-06-02T13:42:49.715" v="4449"/>
        <pc:sldMkLst>
          <pc:docMk/>
          <pc:sldMk cId="3177299541" sldId="317"/>
        </pc:sldMkLst>
      </pc:sldChg>
      <pc:sldChg chg="addSp delSp modSp add del mod ord modNotesTx">
        <pc:chgData name="Jimmy Owsley" userId="6153c2d7-5da2-4565-b5ef-7458060e1aea" providerId="ADAL" clId="{B2353426-62BE-40D6-BA22-ABA44C0FE186}" dt="2026-06-02T13:42:47.278" v="4448" actId="2696"/>
        <pc:sldMkLst>
          <pc:docMk/>
          <pc:sldMk cId="4013572332" sldId="317"/>
        </pc:sldMkLst>
      </pc:sldChg>
      <pc:sldChg chg="addSp delSp modSp new mod modNotesTx">
        <pc:chgData name="Jimmy Owsley" userId="6153c2d7-5da2-4565-b5ef-7458060e1aea" providerId="ADAL" clId="{B2353426-62BE-40D6-BA22-ABA44C0FE186}" dt="2026-06-02T13:42:35.057" v="4447" actId="20577"/>
        <pc:sldMkLst>
          <pc:docMk/>
          <pc:sldMk cId="2886669836" sldId="318"/>
        </pc:sldMkLst>
        <pc:spChg chg="add mod">
          <ac:chgData name="Jimmy Owsley" userId="6153c2d7-5da2-4565-b5ef-7458060e1aea" providerId="ADAL" clId="{B2353426-62BE-40D6-BA22-ABA44C0FE186}" dt="2026-06-02T13:42:35.057" v="4447" actId="20577"/>
          <ac:spMkLst>
            <pc:docMk/>
            <pc:sldMk cId="2886669836" sldId="318"/>
            <ac:spMk id="2" creationId="{6B34E392-B319-B514-BB9C-ED410BB69912}"/>
          </ac:spMkLst>
        </pc:spChg>
        <pc:picChg chg="add mod">
          <ac:chgData name="Jimmy Owsley" userId="6153c2d7-5da2-4565-b5ef-7458060e1aea" providerId="ADAL" clId="{B2353426-62BE-40D6-BA22-ABA44C0FE186}" dt="2026-05-27T15:50:33.668" v="762" actId="1076"/>
          <ac:picMkLst>
            <pc:docMk/>
            <pc:sldMk cId="2886669836" sldId="318"/>
            <ac:picMk id="2050" creationId="{34BD1CAD-9CAB-AA90-1A4F-FA838E8B7304}"/>
          </ac:picMkLst>
        </pc:picChg>
        <pc:picChg chg="add mod">
          <ac:chgData name="Jimmy Owsley" userId="6153c2d7-5da2-4565-b5ef-7458060e1aea" providerId="ADAL" clId="{B2353426-62BE-40D6-BA22-ABA44C0FE186}" dt="2026-05-27T15:50:32.707" v="761" actId="1076"/>
          <ac:picMkLst>
            <pc:docMk/>
            <pc:sldMk cId="2886669836" sldId="318"/>
            <ac:picMk id="2052" creationId="{37B90D71-24FE-917B-D523-BC25A90DC8CC}"/>
          </ac:picMkLst>
        </pc:picChg>
      </pc:sldChg>
      <pc:sldChg chg="addSp delSp modSp add mod">
        <pc:chgData name="Jimmy Owsley" userId="6153c2d7-5da2-4565-b5ef-7458060e1aea" providerId="ADAL" clId="{B2353426-62BE-40D6-BA22-ABA44C0FE186}" dt="2026-06-02T13:30:49.509" v="4141" actId="20577"/>
        <pc:sldMkLst>
          <pc:docMk/>
          <pc:sldMk cId="1930590794" sldId="319"/>
        </pc:sldMkLst>
        <pc:spChg chg="add mod">
          <ac:chgData name="Jimmy Owsley" userId="6153c2d7-5da2-4565-b5ef-7458060e1aea" providerId="ADAL" clId="{B2353426-62BE-40D6-BA22-ABA44C0FE186}" dt="2026-05-28T18:41:39.078" v="3569" actId="14100"/>
          <ac:spMkLst>
            <pc:docMk/>
            <pc:sldMk cId="1930590794" sldId="319"/>
            <ac:spMk id="2" creationId="{4EE19922-5E72-6AF9-AE75-BEA6884C13C2}"/>
          </ac:spMkLst>
        </pc:spChg>
        <pc:spChg chg="mod">
          <ac:chgData name="Jimmy Owsley" userId="6153c2d7-5da2-4565-b5ef-7458060e1aea" providerId="ADAL" clId="{B2353426-62BE-40D6-BA22-ABA44C0FE186}" dt="2026-06-02T13:30:49.509" v="4141" actId="20577"/>
          <ac:spMkLst>
            <pc:docMk/>
            <pc:sldMk cId="1930590794" sldId="319"/>
            <ac:spMk id="8" creationId="{485AA2FA-4693-D3EE-A800-B245A586FFB0}"/>
          </ac:spMkLst>
        </pc:spChg>
        <pc:graphicFrameChg chg="del mod modGraphic">
          <ac:chgData name="Jimmy Owsley" userId="6153c2d7-5da2-4565-b5ef-7458060e1aea" providerId="ADAL" clId="{B2353426-62BE-40D6-BA22-ABA44C0FE186}" dt="2026-06-02T13:30:35.643" v="4132" actId="478"/>
          <ac:graphicFrameMkLst>
            <pc:docMk/>
            <pc:sldMk cId="1930590794" sldId="319"/>
            <ac:graphicFrameMk id="7" creationId="{320F5404-29AC-9F69-AE0C-931BDCD33988}"/>
          </ac:graphicFrameMkLst>
        </pc:graphicFrameChg>
        <pc:picChg chg="add mod">
          <ac:chgData name="Jimmy Owsley" userId="6153c2d7-5da2-4565-b5ef-7458060e1aea" providerId="ADAL" clId="{B2353426-62BE-40D6-BA22-ABA44C0FE186}" dt="2026-06-02T13:30:42.309" v="4134" actId="1076"/>
          <ac:picMkLst>
            <pc:docMk/>
            <pc:sldMk cId="1930590794" sldId="319"/>
            <ac:picMk id="9" creationId="{802751C7-C021-9D7D-2F35-0AB0F14535DE}"/>
          </ac:picMkLst>
        </pc:picChg>
      </pc:sldChg>
      <pc:sldChg chg="addSp modSp add mod modNotesTx">
        <pc:chgData name="Jimmy Owsley" userId="6153c2d7-5da2-4565-b5ef-7458060e1aea" providerId="ADAL" clId="{B2353426-62BE-40D6-BA22-ABA44C0FE186}" dt="2026-05-28T18:28:14.574" v="3136"/>
        <pc:sldMkLst>
          <pc:docMk/>
          <pc:sldMk cId="3265380500" sldId="320"/>
        </pc:sldMkLst>
        <pc:spChg chg="mod">
          <ac:chgData name="Jimmy Owsley" userId="6153c2d7-5da2-4565-b5ef-7458060e1aea" providerId="ADAL" clId="{B2353426-62BE-40D6-BA22-ABA44C0FE186}" dt="2026-05-28T18:12:22.687" v="2530" actId="20577"/>
          <ac:spMkLst>
            <pc:docMk/>
            <pc:sldMk cId="3265380500" sldId="320"/>
            <ac:spMk id="2" creationId="{E0579414-C1AF-C8EA-C061-466919B4B1A2}"/>
          </ac:spMkLst>
        </pc:spChg>
        <pc:spChg chg="mod">
          <ac:chgData name="Jimmy Owsley" userId="6153c2d7-5da2-4565-b5ef-7458060e1aea" providerId="ADAL" clId="{B2353426-62BE-40D6-BA22-ABA44C0FE186}" dt="2026-05-28T18:27:15.245" v="3128" actId="20577"/>
          <ac:spMkLst>
            <pc:docMk/>
            <pc:sldMk cId="3265380500" sldId="320"/>
            <ac:spMk id="5" creationId="{7AAC5BA9-A482-B3BE-DFC4-D32D2AFECB15}"/>
          </ac:spMkLst>
        </pc:spChg>
      </pc:sldChg>
      <pc:sldChg chg="addSp delSp modSp new mod ord modNotesTx">
        <pc:chgData name="Jimmy Owsley" userId="6153c2d7-5da2-4565-b5ef-7458060e1aea" providerId="ADAL" clId="{B2353426-62BE-40D6-BA22-ABA44C0FE186}" dt="2026-06-02T13:10:28.602" v="3632" actId="20577"/>
        <pc:sldMkLst>
          <pc:docMk/>
          <pc:sldMk cId="3299400930" sldId="321"/>
        </pc:sldMkLst>
        <pc:spChg chg="add mod">
          <ac:chgData name="Jimmy Owsley" userId="6153c2d7-5da2-4565-b5ef-7458060e1aea" providerId="ADAL" clId="{B2353426-62BE-40D6-BA22-ABA44C0FE186}" dt="2026-05-28T18:30:01.356" v="3167" actId="20577"/>
          <ac:spMkLst>
            <pc:docMk/>
            <pc:sldMk cId="3299400930" sldId="321"/>
            <ac:spMk id="4" creationId="{EEF8F903-B12B-E4A3-BB62-61C9783E5D82}"/>
          </ac:spMkLst>
        </pc:spChg>
        <pc:spChg chg="add mod">
          <ac:chgData name="Jimmy Owsley" userId="6153c2d7-5da2-4565-b5ef-7458060e1aea" providerId="ADAL" clId="{B2353426-62BE-40D6-BA22-ABA44C0FE186}" dt="2026-05-28T18:30:40.769" v="3172" actId="1076"/>
          <ac:spMkLst>
            <pc:docMk/>
            <pc:sldMk cId="3299400930" sldId="321"/>
            <ac:spMk id="5" creationId="{70BF08BD-1803-7810-48E8-F4E627AA61DD}"/>
          </ac:spMkLst>
        </pc:spChg>
        <pc:spChg chg="add mod">
          <ac:chgData name="Jimmy Owsley" userId="6153c2d7-5da2-4565-b5ef-7458060e1aea" providerId="ADAL" clId="{B2353426-62BE-40D6-BA22-ABA44C0FE186}" dt="2026-06-02T13:10:18.113" v="3630" actId="20577"/>
          <ac:spMkLst>
            <pc:docMk/>
            <pc:sldMk cId="3299400930" sldId="321"/>
            <ac:spMk id="6" creationId="{738D28F5-BF3D-C614-30AE-C7ED8167AD47}"/>
          </ac:spMkLst>
        </pc:spChg>
      </pc:sldChg>
      <pc:sldChg chg="addSp delSp modSp add mod">
        <pc:chgData name="Jimmy Owsley" userId="6153c2d7-5da2-4565-b5ef-7458060e1aea" providerId="ADAL" clId="{B2353426-62BE-40D6-BA22-ABA44C0FE186}" dt="2026-06-02T13:38:18.363" v="4355" actId="1035"/>
        <pc:sldMkLst>
          <pc:docMk/>
          <pc:sldMk cId="1451076226" sldId="322"/>
        </pc:sldMkLst>
        <pc:spChg chg="add del">
          <ac:chgData name="Jimmy Owsley" userId="6153c2d7-5da2-4565-b5ef-7458060e1aea" providerId="ADAL" clId="{B2353426-62BE-40D6-BA22-ABA44C0FE186}" dt="2026-06-02T13:35:08.464" v="4325" actId="478"/>
          <ac:spMkLst>
            <pc:docMk/>
            <pc:sldMk cId="1451076226" sldId="322"/>
            <ac:spMk id="2" creationId="{D05F1CFB-070C-E89E-57CF-659FEDA0CB67}"/>
          </ac:spMkLst>
        </pc:spChg>
        <pc:spChg chg="mod">
          <ac:chgData name="Jimmy Owsley" userId="6153c2d7-5da2-4565-b5ef-7458060e1aea" providerId="ADAL" clId="{B2353426-62BE-40D6-BA22-ABA44C0FE186}" dt="2026-06-02T13:33:25.010" v="4321" actId="20577"/>
          <ac:spMkLst>
            <pc:docMk/>
            <pc:sldMk cId="1451076226" sldId="322"/>
            <ac:spMk id="8" creationId="{41452F6F-F47A-01F7-3F32-BCE95023D946}"/>
          </ac:spMkLst>
        </pc:spChg>
        <pc:graphicFrameChg chg="mod modGraphic">
          <ac:chgData name="Jimmy Owsley" userId="6153c2d7-5da2-4565-b5ef-7458060e1aea" providerId="ADAL" clId="{B2353426-62BE-40D6-BA22-ABA44C0FE186}" dt="2026-06-02T13:38:18.363" v="4355" actId="1035"/>
          <ac:graphicFrameMkLst>
            <pc:docMk/>
            <pc:sldMk cId="1451076226" sldId="322"/>
            <ac:graphicFrameMk id="7" creationId="{40E03840-C812-4546-DCC9-1C7F12198C7B}"/>
          </ac:graphicFrameMkLst>
        </pc:graphicFrameChg>
        <pc:picChg chg="del">
          <ac:chgData name="Jimmy Owsley" userId="6153c2d7-5da2-4565-b5ef-7458060e1aea" providerId="ADAL" clId="{B2353426-62BE-40D6-BA22-ABA44C0FE186}" dt="2026-06-02T13:30:26.785" v="4131" actId="478"/>
          <ac:picMkLst>
            <pc:docMk/>
            <pc:sldMk cId="1451076226" sldId="322"/>
            <ac:picMk id="9" creationId="{77D28463-7613-2850-64F4-20D94055A4A8}"/>
          </ac:picMkLst>
        </pc:picChg>
      </pc:sldChg>
      <pc:sldChg chg="delSp modSp add mod">
        <pc:chgData name="Jimmy Owsley" userId="6153c2d7-5da2-4565-b5ef-7458060e1aea" providerId="ADAL" clId="{B2353426-62BE-40D6-BA22-ABA44C0FE186}" dt="2026-06-02T13:41:08.404" v="4436" actId="2710"/>
        <pc:sldMkLst>
          <pc:docMk/>
          <pc:sldMk cId="1979058154" sldId="323"/>
        </pc:sldMkLst>
        <pc:spChg chg="del">
          <ac:chgData name="Jimmy Owsley" userId="6153c2d7-5da2-4565-b5ef-7458060e1aea" providerId="ADAL" clId="{B2353426-62BE-40D6-BA22-ABA44C0FE186}" dt="2026-06-02T13:38:53.163" v="4360" actId="478"/>
          <ac:spMkLst>
            <pc:docMk/>
            <pc:sldMk cId="1979058154" sldId="323"/>
            <ac:spMk id="2" creationId="{353468C2-5C8F-1FF0-BC9C-B1F6979113D7}"/>
          </ac:spMkLst>
        </pc:spChg>
        <pc:graphicFrameChg chg="mod modGraphic">
          <ac:chgData name="Jimmy Owsley" userId="6153c2d7-5da2-4565-b5ef-7458060e1aea" providerId="ADAL" clId="{B2353426-62BE-40D6-BA22-ABA44C0FE186}" dt="2026-06-02T13:41:08.404" v="4436" actId="2710"/>
          <ac:graphicFrameMkLst>
            <pc:docMk/>
            <pc:sldMk cId="1979058154" sldId="323"/>
            <ac:graphicFrameMk id="7" creationId="{081BE675-5637-A0ED-5BF3-DBC6C0DC4CFF}"/>
          </ac:graphicFrameMkLst>
        </pc:graphicFrameChg>
      </pc:sldChg>
      <pc:sldMasterChg chg="delSldLayout">
        <pc:chgData name="Jimmy Owsley" userId="6153c2d7-5da2-4565-b5ef-7458060e1aea" providerId="ADAL" clId="{B2353426-62BE-40D6-BA22-ABA44C0FE186}" dt="2026-06-02T13:46:03.527" v="4451" actId="47"/>
        <pc:sldMasterMkLst>
          <pc:docMk/>
          <pc:sldMasterMk cId="0" sldId="2147483659"/>
        </pc:sldMasterMkLst>
        <pc:sldLayoutChg chg="del">
          <pc:chgData name="Jimmy Owsley" userId="6153c2d7-5da2-4565-b5ef-7458060e1aea" providerId="ADAL" clId="{B2353426-62BE-40D6-BA22-ABA44C0FE186}" dt="2026-06-02T13:46:03.527" v="4451" actId="47"/>
          <pc:sldLayoutMkLst>
            <pc:docMk/>
            <pc:sldMasterMk cId="0" sldId="2147483659"/>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A6EBA-B002-4F0C-A91C-0EB364F0D19E}" type="datetimeFigureOut">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3C83F-3F97-4DFB-86BC-81178E847988}" type="slidenum">
              <a:t>‹#›</a:t>
            </a:fld>
            <a:endParaRPr lang="en-US"/>
          </a:p>
        </p:txBody>
      </p:sp>
    </p:spTree>
    <p:extLst>
      <p:ext uri="{BB962C8B-B14F-4D97-AF65-F5344CB8AC3E}">
        <p14:creationId xmlns:p14="http://schemas.microsoft.com/office/powerpoint/2010/main" val="51425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07F7FABA-3EC1-4C7C-90CB-E99BB25BA0BE}"/>
            </a:ext>
          </a:extLst>
        </p:cNvPr>
        <p:cNvGrpSpPr/>
        <p:nvPr/>
      </p:nvGrpSpPr>
      <p:grpSpPr>
        <a:xfrm>
          <a:off x="0" y="0"/>
          <a:ext cx="0" cy="0"/>
          <a:chOff x="0" y="0"/>
          <a:chExt cx="0" cy="0"/>
        </a:xfrm>
      </p:grpSpPr>
      <p:sp>
        <p:nvSpPr>
          <p:cNvPr id="69" name="Google Shape;69;gcb9a0b074_1_0:notes">
            <a:extLst>
              <a:ext uri="{FF2B5EF4-FFF2-40B4-BE49-F238E27FC236}">
                <a16:creationId xmlns:a16="http://schemas.microsoft.com/office/drawing/2014/main" id="{266B5345-4832-04CC-0C50-E654522151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a:extLst>
              <a:ext uri="{FF2B5EF4-FFF2-40B4-BE49-F238E27FC236}">
                <a16:creationId xmlns:a16="http://schemas.microsoft.com/office/drawing/2014/main" id="{F577239B-CC15-9032-019A-F7F7A1CBE3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ea typeface="Calibri"/>
                <a:cs typeface="Calibri"/>
              </a:rPr>
              <a:t>Bailey</a:t>
            </a:r>
          </a:p>
        </p:txBody>
      </p:sp>
    </p:spTree>
    <p:extLst>
      <p:ext uri="{BB962C8B-B14F-4D97-AF65-F5344CB8AC3E}">
        <p14:creationId xmlns:p14="http://schemas.microsoft.com/office/powerpoint/2010/main" val="188338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B518-E5EA-EC32-5E0B-F6D64A9AF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FB537-BB06-9FE5-C8DF-67125F539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C72F7-E1B7-29C8-18D6-F2C917A16B06}"/>
              </a:ext>
            </a:extLst>
          </p:cNvPr>
          <p:cNvSpPr>
            <a:spLocks noGrp="1"/>
          </p:cNvSpPr>
          <p:nvPr>
            <p:ph type="body" idx="1"/>
          </p:nvPr>
        </p:nvSpPr>
        <p:spPr/>
        <p:txBody>
          <a:bodyPr/>
          <a:lstStyle/>
          <a:p>
            <a:r>
              <a:rPr lang="en-US" dirty="0"/>
              <a:t>Treating AI like a magic button:</a:t>
            </a:r>
          </a:p>
          <a:p>
            <a:r>
              <a:rPr lang="en-US" dirty="0"/>
              <a:t>- Owners expect perfect answers without providing context. AI works best when the owner provides goals, constraints, examples, and tone preferences.</a:t>
            </a:r>
          </a:p>
          <a:p>
            <a:endParaRPr lang="en-US" dirty="0"/>
          </a:p>
          <a:p>
            <a:r>
              <a:rPr lang="en-US" dirty="0"/>
              <a:t>Copy-pasting without editing:</a:t>
            </a:r>
          </a:p>
          <a:p>
            <a:r>
              <a:rPr lang="en-US" dirty="0"/>
              <a:t>- Leads to generic content, inconsistent brand voice, factual errors, and credibility issues. AI drafts; humans refine.</a:t>
            </a:r>
          </a:p>
          <a:p>
            <a:endParaRPr lang="en-US" dirty="0"/>
          </a:p>
          <a:p>
            <a:r>
              <a:rPr lang="en-US" dirty="0"/>
              <a:t>Using AI for specialized judgment:</a:t>
            </a:r>
          </a:p>
          <a:p>
            <a:r>
              <a:rPr lang="en-US" dirty="0"/>
              <a:t>- Examples: legal advice, tax guidance, HR compliance, medical or safety decisions. AI can summarize, explain, or prepare questions — but it cannot replace professionals.</a:t>
            </a:r>
          </a:p>
          <a:p>
            <a:endParaRPr lang="en-US" dirty="0"/>
          </a:p>
          <a:p>
            <a:r>
              <a:rPr lang="en-US" dirty="0"/>
              <a:t>Not protecting sensitive data:</a:t>
            </a:r>
          </a:p>
          <a:p>
            <a:r>
              <a:rPr lang="en-US" dirty="0"/>
              <a:t>- Owners sometimes paste customer lists, financial statements, proprietary formulas, and employee information. They need clear data-handling boundaries.</a:t>
            </a:r>
          </a:p>
          <a:p>
            <a:endParaRPr lang="en-US" dirty="0"/>
          </a:p>
          <a:p>
            <a:r>
              <a:rPr lang="en-US" dirty="0"/>
              <a:t>Over-automating before understanding the process:</a:t>
            </a:r>
          </a:p>
          <a:p>
            <a:r>
              <a:rPr lang="en-US" dirty="0"/>
              <a:t>- If the workflow is broken, AI just accelerates the chaos. Fix the process first.</a:t>
            </a:r>
          </a:p>
          <a:p>
            <a:endParaRPr lang="en-US" dirty="0"/>
          </a:p>
        </p:txBody>
      </p:sp>
      <p:sp>
        <p:nvSpPr>
          <p:cNvPr id="4" name="Slide Number Placeholder 3">
            <a:extLst>
              <a:ext uri="{FF2B5EF4-FFF2-40B4-BE49-F238E27FC236}">
                <a16:creationId xmlns:a16="http://schemas.microsoft.com/office/drawing/2014/main" id="{894601D7-9435-DF80-9E2D-0976F2E4C361}"/>
              </a:ext>
            </a:extLst>
          </p:cNvPr>
          <p:cNvSpPr>
            <a:spLocks noGrp="1"/>
          </p:cNvSpPr>
          <p:nvPr>
            <p:ph type="sldNum" sz="quarter" idx="5"/>
          </p:nvPr>
        </p:nvSpPr>
        <p:spPr/>
        <p:txBody>
          <a:bodyPr/>
          <a:lstStyle/>
          <a:p>
            <a:fld id="{D443C83F-3F97-4DFB-86BC-81178E847988}" type="slidenum">
              <a:rPr lang="en-US"/>
              <a:t>10</a:t>
            </a:fld>
            <a:endParaRPr lang="en-US"/>
          </a:p>
        </p:txBody>
      </p:sp>
    </p:spTree>
    <p:extLst>
      <p:ext uri="{BB962C8B-B14F-4D97-AF65-F5344CB8AC3E}">
        <p14:creationId xmlns:p14="http://schemas.microsoft.com/office/powerpoint/2010/main" val="405528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424EB-839E-D403-7A35-399E35024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EE79B-C677-A72C-7FFA-92A67AF44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A952C-B818-A56A-C862-06FDD8BE2B79}"/>
              </a:ext>
            </a:extLst>
          </p:cNvPr>
          <p:cNvSpPr>
            <a:spLocks noGrp="1"/>
          </p:cNvSpPr>
          <p:nvPr>
            <p:ph type="body" idx="1"/>
          </p:nvPr>
        </p:nvSpPr>
        <p:spPr/>
        <p:txBody>
          <a:bodyPr/>
          <a:lstStyle/>
          <a:p>
            <a:r>
              <a:rPr lang="en-US" dirty="0"/>
              <a:t>Treating AI like a magic button:</a:t>
            </a:r>
          </a:p>
          <a:p>
            <a:r>
              <a:rPr lang="en-US" dirty="0"/>
              <a:t>- Owners expect perfect answers without providing context. AI works best when the owner provides goals, constraints, examples, and tone preferences.</a:t>
            </a:r>
          </a:p>
          <a:p>
            <a:endParaRPr lang="en-US" dirty="0"/>
          </a:p>
          <a:p>
            <a:r>
              <a:rPr lang="en-US" dirty="0"/>
              <a:t>Copy-pasting without editing:</a:t>
            </a:r>
          </a:p>
          <a:p>
            <a:r>
              <a:rPr lang="en-US" dirty="0"/>
              <a:t>- Leads to generic content, inconsistent brand voice, factual errors, and credibility issues. AI drafts; humans refine.</a:t>
            </a:r>
          </a:p>
          <a:p>
            <a:endParaRPr lang="en-US" dirty="0"/>
          </a:p>
          <a:p>
            <a:r>
              <a:rPr lang="en-US" dirty="0"/>
              <a:t>Using AI for specialized judgment:</a:t>
            </a:r>
          </a:p>
          <a:p>
            <a:r>
              <a:rPr lang="en-US" dirty="0"/>
              <a:t>- Examples: legal advice, tax guidance, HR compliance, medical or safety decisions. AI can summarize, explain, or prepare questions — but it cannot replace professionals.</a:t>
            </a:r>
          </a:p>
          <a:p>
            <a:endParaRPr lang="en-US" dirty="0"/>
          </a:p>
          <a:p>
            <a:r>
              <a:rPr lang="en-US" dirty="0"/>
              <a:t>Not protecting sensitive data:</a:t>
            </a:r>
          </a:p>
          <a:p>
            <a:r>
              <a:rPr lang="en-US" dirty="0"/>
              <a:t>- Owners sometimes paste customer lists, financial statements, proprietary formulas, and employee information. They need clear data-handling boundaries.</a:t>
            </a:r>
          </a:p>
          <a:p>
            <a:endParaRPr lang="en-US" dirty="0"/>
          </a:p>
          <a:p>
            <a:r>
              <a:rPr lang="en-US" dirty="0"/>
              <a:t>Over-automating before understanding the process:</a:t>
            </a:r>
          </a:p>
          <a:p>
            <a:r>
              <a:rPr lang="en-US" dirty="0"/>
              <a:t>- If the workflow is broken, AI just accelerates the chaos. Fix the process first.</a:t>
            </a:r>
          </a:p>
          <a:p>
            <a:endParaRPr lang="en-US" dirty="0"/>
          </a:p>
        </p:txBody>
      </p:sp>
      <p:sp>
        <p:nvSpPr>
          <p:cNvPr id="4" name="Slide Number Placeholder 3">
            <a:extLst>
              <a:ext uri="{FF2B5EF4-FFF2-40B4-BE49-F238E27FC236}">
                <a16:creationId xmlns:a16="http://schemas.microsoft.com/office/drawing/2014/main" id="{1A42B3AB-FCE3-427C-FE6C-F588748DE900}"/>
              </a:ext>
            </a:extLst>
          </p:cNvPr>
          <p:cNvSpPr>
            <a:spLocks noGrp="1"/>
          </p:cNvSpPr>
          <p:nvPr>
            <p:ph type="sldNum" sz="quarter" idx="5"/>
          </p:nvPr>
        </p:nvSpPr>
        <p:spPr/>
        <p:txBody>
          <a:bodyPr/>
          <a:lstStyle/>
          <a:p>
            <a:fld id="{D443C83F-3F97-4DFB-86BC-81178E847988}" type="slidenum">
              <a:rPr lang="en-US"/>
              <a:t>11</a:t>
            </a:fld>
            <a:endParaRPr lang="en-US"/>
          </a:p>
        </p:txBody>
      </p:sp>
    </p:spTree>
    <p:extLst>
      <p:ext uri="{BB962C8B-B14F-4D97-AF65-F5344CB8AC3E}">
        <p14:creationId xmlns:p14="http://schemas.microsoft.com/office/powerpoint/2010/main" val="251381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F3B8D-909E-6D92-F02C-179B7D468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622BB-D070-7E43-5657-F7B762B14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788A5-C72F-71F0-0B39-79B1F9B8ABCC}"/>
              </a:ext>
            </a:extLst>
          </p:cNvPr>
          <p:cNvSpPr>
            <a:spLocks noGrp="1"/>
          </p:cNvSpPr>
          <p:nvPr>
            <p:ph type="body" idx="1"/>
          </p:nvPr>
        </p:nvSpPr>
        <p:spPr/>
        <p:txBody>
          <a:bodyPr/>
          <a:lstStyle/>
          <a:p>
            <a:r>
              <a:rPr lang="en-US" dirty="0"/>
              <a:t>Treating AI like a magic button:</a:t>
            </a:r>
          </a:p>
          <a:p>
            <a:r>
              <a:rPr lang="en-US" dirty="0"/>
              <a:t>- Owners expect perfect answers without providing context. AI works best when the owner provides goals, constraints, examples, and tone preferences.</a:t>
            </a:r>
          </a:p>
          <a:p>
            <a:endParaRPr lang="en-US" dirty="0"/>
          </a:p>
          <a:p>
            <a:r>
              <a:rPr lang="en-US" dirty="0"/>
              <a:t>Copy-pasting without editing:</a:t>
            </a:r>
          </a:p>
          <a:p>
            <a:r>
              <a:rPr lang="en-US" dirty="0"/>
              <a:t>- Leads to generic content, inconsistent brand voice, factual errors, and credibility issues. AI drafts; humans refine.</a:t>
            </a:r>
          </a:p>
          <a:p>
            <a:endParaRPr lang="en-US" dirty="0"/>
          </a:p>
          <a:p>
            <a:r>
              <a:rPr lang="en-US" dirty="0"/>
              <a:t>Using AI for specialized judgment:</a:t>
            </a:r>
          </a:p>
          <a:p>
            <a:r>
              <a:rPr lang="en-US" dirty="0"/>
              <a:t>- Examples: legal advice, tax guidance, HR compliance, medical or safety decisions. AI can summarize, explain, or prepare questions — but it cannot replace professionals.</a:t>
            </a:r>
          </a:p>
          <a:p>
            <a:endParaRPr lang="en-US" dirty="0"/>
          </a:p>
          <a:p>
            <a:r>
              <a:rPr lang="en-US" dirty="0"/>
              <a:t>Not protecting sensitive data:</a:t>
            </a:r>
          </a:p>
          <a:p>
            <a:r>
              <a:rPr lang="en-US" dirty="0"/>
              <a:t>- Owners sometimes paste customer lists, financial statements, proprietary formulas, and employee information. They need clear data-handling boundaries.</a:t>
            </a:r>
          </a:p>
          <a:p>
            <a:endParaRPr lang="en-US" dirty="0"/>
          </a:p>
          <a:p>
            <a:r>
              <a:rPr lang="en-US" dirty="0"/>
              <a:t>Over-automating before understanding the process:</a:t>
            </a:r>
          </a:p>
          <a:p>
            <a:r>
              <a:rPr lang="en-US" dirty="0"/>
              <a:t>- If the workflow is broken, AI just accelerates the chaos. Fix the process first.</a:t>
            </a:r>
          </a:p>
          <a:p>
            <a:endParaRPr lang="en-US" dirty="0"/>
          </a:p>
        </p:txBody>
      </p:sp>
      <p:sp>
        <p:nvSpPr>
          <p:cNvPr id="4" name="Slide Number Placeholder 3">
            <a:extLst>
              <a:ext uri="{FF2B5EF4-FFF2-40B4-BE49-F238E27FC236}">
                <a16:creationId xmlns:a16="http://schemas.microsoft.com/office/drawing/2014/main" id="{ED0120A5-5F81-361E-57F0-C50BF0A2A8B1}"/>
              </a:ext>
            </a:extLst>
          </p:cNvPr>
          <p:cNvSpPr>
            <a:spLocks noGrp="1"/>
          </p:cNvSpPr>
          <p:nvPr>
            <p:ph type="sldNum" sz="quarter" idx="5"/>
          </p:nvPr>
        </p:nvSpPr>
        <p:spPr/>
        <p:txBody>
          <a:bodyPr/>
          <a:lstStyle/>
          <a:p>
            <a:fld id="{D443C83F-3F97-4DFB-86BC-81178E847988}" type="slidenum">
              <a:rPr lang="en-US"/>
              <a:t>12</a:t>
            </a:fld>
            <a:endParaRPr lang="en-US"/>
          </a:p>
        </p:txBody>
      </p:sp>
    </p:spTree>
    <p:extLst>
      <p:ext uri="{BB962C8B-B14F-4D97-AF65-F5344CB8AC3E}">
        <p14:creationId xmlns:p14="http://schemas.microsoft.com/office/powerpoint/2010/main" val="251211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78AF5-7C7D-5D49-AB05-1F6485B68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179B7-BF49-E7EC-02CA-211047509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76B45-759E-94CE-5CF1-FADADE1E19D1}"/>
              </a:ext>
            </a:extLst>
          </p:cNvPr>
          <p:cNvSpPr>
            <a:spLocks noGrp="1"/>
          </p:cNvSpPr>
          <p:nvPr>
            <p:ph type="body" idx="1"/>
          </p:nvPr>
        </p:nvSpPr>
        <p:spPr/>
        <p:txBody>
          <a:bodyPr/>
          <a:lstStyle/>
          <a:p>
            <a:r>
              <a:rPr lang="en-US" dirty="0"/>
              <a:t>Treating AI like a magic button:</a:t>
            </a:r>
          </a:p>
          <a:p>
            <a:r>
              <a:rPr lang="en-US" dirty="0"/>
              <a:t>- Owners expect perfect answers without providing context. AI works best when the owner provides goals, constraints, examples, and tone preferences.</a:t>
            </a:r>
          </a:p>
          <a:p>
            <a:endParaRPr lang="en-US" dirty="0"/>
          </a:p>
          <a:p>
            <a:r>
              <a:rPr lang="en-US" dirty="0"/>
              <a:t>Copy-pasting without editing:</a:t>
            </a:r>
          </a:p>
          <a:p>
            <a:r>
              <a:rPr lang="en-US" dirty="0"/>
              <a:t>- Leads to generic content, inconsistent brand voice, factual errors, and credibility issues. AI drafts; humans refine.</a:t>
            </a:r>
          </a:p>
          <a:p>
            <a:endParaRPr lang="en-US" dirty="0"/>
          </a:p>
          <a:p>
            <a:r>
              <a:rPr lang="en-US" dirty="0"/>
              <a:t>Using AI for specialized judgment:</a:t>
            </a:r>
          </a:p>
          <a:p>
            <a:r>
              <a:rPr lang="en-US" dirty="0"/>
              <a:t>- Examples: legal advice, tax guidance, HR compliance, medical or safety decisions. AI can summarize, explain, or prepare questions — but it cannot replace professionals.</a:t>
            </a:r>
          </a:p>
          <a:p>
            <a:endParaRPr lang="en-US" dirty="0"/>
          </a:p>
          <a:p>
            <a:r>
              <a:rPr lang="en-US" dirty="0"/>
              <a:t>Not protecting sensitive data:</a:t>
            </a:r>
          </a:p>
          <a:p>
            <a:r>
              <a:rPr lang="en-US" dirty="0"/>
              <a:t>- Owners sometimes paste customer lists, financial statements, proprietary formulas, and employee information. They need clear data-handling boundaries.</a:t>
            </a:r>
          </a:p>
          <a:p>
            <a:endParaRPr lang="en-US" dirty="0"/>
          </a:p>
          <a:p>
            <a:r>
              <a:rPr lang="en-US" dirty="0"/>
              <a:t>Over-automating before understanding the process:</a:t>
            </a:r>
          </a:p>
          <a:p>
            <a:r>
              <a:rPr lang="en-US" dirty="0"/>
              <a:t>- If the workflow is broken, AI just accelerates the chaos. Fix the process first.</a:t>
            </a:r>
          </a:p>
          <a:p>
            <a:endParaRPr lang="en-US" dirty="0"/>
          </a:p>
        </p:txBody>
      </p:sp>
      <p:sp>
        <p:nvSpPr>
          <p:cNvPr id="4" name="Slide Number Placeholder 3">
            <a:extLst>
              <a:ext uri="{FF2B5EF4-FFF2-40B4-BE49-F238E27FC236}">
                <a16:creationId xmlns:a16="http://schemas.microsoft.com/office/drawing/2014/main" id="{2B8D7998-D210-DADC-7774-C6F635BC925D}"/>
              </a:ext>
            </a:extLst>
          </p:cNvPr>
          <p:cNvSpPr>
            <a:spLocks noGrp="1"/>
          </p:cNvSpPr>
          <p:nvPr>
            <p:ph type="sldNum" sz="quarter" idx="5"/>
          </p:nvPr>
        </p:nvSpPr>
        <p:spPr/>
        <p:txBody>
          <a:bodyPr/>
          <a:lstStyle/>
          <a:p>
            <a:fld id="{D443C83F-3F97-4DFB-86BC-81178E847988}" type="slidenum">
              <a:rPr lang="en-US"/>
              <a:t>13</a:t>
            </a:fld>
            <a:endParaRPr lang="en-US"/>
          </a:p>
        </p:txBody>
      </p:sp>
    </p:spTree>
    <p:extLst>
      <p:ext uri="{BB962C8B-B14F-4D97-AF65-F5344CB8AC3E}">
        <p14:creationId xmlns:p14="http://schemas.microsoft.com/office/powerpoint/2010/main" val="268129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6213-61DB-2F86-A49D-6E29BD19A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935F2-F3B7-F966-A27B-3536F59D2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E240D-2080-569B-D5D8-73A5DC2CE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5B27D-8E66-5CA7-F58E-127D21512315}"/>
              </a:ext>
            </a:extLst>
          </p:cNvPr>
          <p:cNvSpPr>
            <a:spLocks noGrp="1"/>
          </p:cNvSpPr>
          <p:nvPr>
            <p:ph type="sldNum" sz="quarter" idx="5"/>
          </p:nvPr>
        </p:nvSpPr>
        <p:spPr/>
        <p:txBody>
          <a:bodyPr/>
          <a:lstStyle/>
          <a:p>
            <a:fld id="{D443C83F-3F97-4DFB-86BC-81178E847988}" type="slidenum">
              <a:rPr lang="en-US" smtClean="0"/>
              <a:t>16</a:t>
            </a:fld>
            <a:endParaRPr lang="en-US"/>
          </a:p>
        </p:txBody>
      </p:sp>
    </p:spTree>
    <p:extLst>
      <p:ext uri="{BB962C8B-B14F-4D97-AF65-F5344CB8AC3E}">
        <p14:creationId xmlns:p14="http://schemas.microsoft.com/office/powerpoint/2010/main" val="3294485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965474a9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965474a9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ea typeface="Calibri"/>
                <a:cs typeface="Calibri"/>
              </a:rPr>
              <a:t>Bailey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5E1BE7A6-680E-7F6C-7008-4D300300AB3E}"/>
            </a:ext>
          </a:extLst>
        </p:cNvPr>
        <p:cNvGrpSpPr/>
        <p:nvPr/>
      </p:nvGrpSpPr>
      <p:grpSpPr>
        <a:xfrm>
          <a:off x="0" y="0"/>
          <a:ext cx="0" cy="0"/>
          <a:chOff x="0" y="0"/>
          <a:chExt cx="0" cy="0"/>
        </a:xfrm>
      </p:grpSpPr>
      <p:sp>
        <p:nvSpPr>
          <p:cNvPr id="87" name="Google Shape;87;g723630543_3_0:notes">
            <a:extLst>
              <a:ext uri="{FF2B5EF4-FFF2-40B4-BE49-F238E27FC236}">
                <a16:creationId xmlns:a16="http://schemas.microsoft.com/office/drawing/2014/main" id="{F5292ACC-1F86-D26D-760B-ECDE21955C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23630543_3_0:notes">
            <a:extLst>
              <a:ext uri="{FF2B5EF4-FFF2-40B4-BE49-F238E27FC236}">
                <a16:creationId xmlns:a16="http://schemas.microsoft.com/office/drawing/2014/main" id="{3AA2CB80-133F-DC9C-E20B-90F0A4C133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ea typeface="Calibri"/>
                <a:cs typeface="Calibri"/>
              </a:rPr>
              <a:t>Bailey</a:t>
            </a:r>
          </a:p>
        </p:txBody>
      </p:sp>
    </p:spTree>
    <p:extLst>
      <p:ext uri="{BB962C8B-B14F-4D97-AF65-F5344CB8AC3E}">
        <p14:creationId xmlns:p14="http://schemas.microsoft.com/office/powerpoint/2010/main" val="344377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already using Al everyday. It's in navigation apps like Google Maps, spam filters in your</a:t>
            </a:r>
          </a:p>
          <a:p>
            <a:r>
              <a:rPr lang="en-US" dirty="0"/>
              <a:t>email, and virtual assistants like Siri or Alexa. Al helps power the chatbots you interact with on</a:t>
            </a:r>
          </a:p>
          <a:p>
            <a:r>
              <a:rPr lang="en-US" dirty="0"/>
              <a:t>websites, recommend products online, or even detect fraud in banking. As Al continues to</a:t>
            </a:r>
          </a:p>
          <a:p>
            <a:r>
              <a:rPr lang="en-US" dirty="0"/>
              <a:t>grow, it is being used in many fields such as healthcare, education, and business to solve</a:t>
            </a:r>
          </a:p>
          <a:p>
            <a:r>
              <a:rPr lang="en-US" dirty="0"/>
              <a:t>problems and make tasks easier and faster.</a:t>
            </a:r>
          </a:p>
        </p:txBody>
      </p:sp>
      <p:sp>
        <p:nvSpPr>
          <p:cNvPr id="4" name="Slide Number Placeholder 3"/>
          <p:cNvSpPr>
            <a:spLocks noGrp="1"/>
          </p:cNvSpPr>
          <p:nvPr>
            <p:ph type="sldNum" sz="quarter" idx="5"/>
          </p:nvPr>
        </p:nvSpPr>
        <p:spPr/>
        <p:txBody>
          <a:bodyPr/>
          <a:lstStyle/>
          <a:p>
            <a:fld id="{D443C83F-3F97-4DFB-86BC-81178E847988}" type="slidenum">
              <a:rPr lang="en-US" smtClean="0"/>
              <a:t>3</a:t>
            </a:fld>
            <a:endParaRPr lang="en-US"/>
          </a:p>
        </p:txBody>
      </p:sp>
    </p:spTree>
    <p:extLst>
      <p:ext uri="{BB962C8B-B14F-4D97-AF65-F5344CB8AC3E}">
        <p14:creationId xmlns:p14="http://schemas.microsoft.com/office/powerpoint/2010/main" val="40854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covers how AI is being used by businesses in our region, where it falls short, how we integrate it into our work through LivePlan, and structured guidance on best uses, common misuses, professional TA applications, and loan preparation.</a:t>
            </a:r>
          </a:p>
        </p:txBody>
      </p:sp>
      <p:sp>
        <p:nvSpPr>
          <p:cNvPr id="4" name="Slide Number Placeholder 3"/>
          <p:cNvSpPr>
            <a:spLocks noGrp="1"/>
          </p:cNvSpPr>
          <p:nvPr>
            <p:ph type="sldNum" sz="quarter" idx="5"/>
          </p:nvPr>
        </p:nvSpPr>
        <p:spPr/>
        <p:txBody>
          <a:bodyPr/>
          <a:lstStyle/>
          <a:p>
            <a:fld id="{D443C83F-3F97-4DFB-86BC-81178E847988}" type="slidenum">
              <a:rPr lang="en-US" smtClean="0"/>
              <a:t>4</a:t>
            </a:fld>
            <a:endParaRPr lang="en-US"/>
          </a:p>
        </p:txBody>
      </p:sp>
    </p:spTree>
    <p:extLst>
      <p:ext uri="{BB962C8B-B14F-4D97-AF65-F5344CB8AC3E}">
        <p14:creationId xmlns:p14="http://schemas.microsoft.com/office/powerpoint/2010/main" val="35582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businesses misuse AI:</a:t>
            </a:r>
          </a:p>
          <a:p>
            <a:pPr marL="171450" indent="-171450">
              <a:buFontTx/>
              <a:buChar char="-"/>
            </a:pPr>
            <a:r>
              <a:rPr lang="en-US" dirty="0"/>
              <a:t>Bad marketing: posters, images with that obvious AI "look" — tacky—they don't look or sound like something the business owner would produce. They're not authentic. Importantly, they generate negative feedback on social media (quality, ethics, authenticity). Graphic designers are small business owners, too. Photographers, gamers, anti-data-center folks.</a:t>
            </a:r>
          </a:p>
          <a:p>
            <a:pPr marL="171450" indent="-171450">
              <a:buFontTx/>
              <a:buChar char="-"/>
            </a:pPr>
            <a:r>
              <a:rPr lang="en-US" dirty="0"/>
              <a:t>Words/language/narrative not matching someone’s voice can be very off-putting.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Jess Stevens – refuse to do AI project with client</a:t>
            </a:r>
          </a:p>
          <a:p>
            <a:pPr marL="171450" indent="-171450">
              <a:buFontTx/>
              <a:buChar char="-"/>
            </a:pPr>
            <a:endParaRPr lang="en-US" dirty="0"/>
          </a:p>
          <a:p>
            <a:pPr marL="0" indent="0">
              <a:buFontTx/>
              <a:buNone/>
            </a:pPr>
            <a:r>
              <a:rPr lang="en-US" dirty="0"/>
              <a:t>How to counteract this:</a:t>
            </a:r>
          </a:p>
          <a:p>
            <a:pPr marL="171450" indent="-171450">
              <a:buFontTx/>
              <a:buChar char="-"/>
            </a:pPr>
            <a:r>
              <a:rPr lang="en-US" dirty="0"/>
              <a:t>Train your AI to sound like you (Julie Rea)</a:t>
            </a:r>
          </a:p>
          <a:p>
            <a:pPr marL="171450" indent="-171450">
              <a:buFontTx/>
              <a:buChar char="-"/>
            </a:pPr>
            <a:r>
              <a:rPr lang="en-US" dirty="0"/>
              <a:t>Hire someone to do the work</a:t>
            </a:r>
          </a:p>
          <a:p>
            <a:pPr marL="171450" indent="-171450">
              <a:buFontTx/>
              <a:buChar char="-"/>
            </a:pPr>
            <a:r>
              <a:rPr lang="en-US" dirty="0"/>
              <a:t>Do it yourself and focus your AI energy on better time savers.</a:t>
            </a:r>
          </a:p>
        </p:txBody>
      </p:sp>
      <p:sp>
        <p:nvSpPr>
          <p:cNvPr id="4" name="Slide Number Placeholder 3"/>
          <p:cNvSpPr>
            <a:spLocks noGrp="1"/>
          </p:cNvSpPr>
          <p:nvPr>
            <p:ph type="sldNum" sz="quarter" idx="5"/>
          </p:nvPr>
        </p:nvSpPr>
        <p:spPr/>
        <p:txBody>
          <a:bodyPr/>
          <a:lstStyle/>
          <a:p>
            <a:fld id="{D443C83F-3F97-4DFB-86BC-81178E847988}" type="slidenum">
              <a:rPr lang="en-US"/>
              <a:t>5</a:t>
            </a:fld>
            <a:endParaRPr lang="en-US"/>
          </a:p>
        </p:txBody>
      </p:sp>
    </p:spTree>
    <p:extLst>
      <p:ext uri="{BB962C8B-B14F-4D97-AF65-F5344CB8AC3E}">
        <p14:creationId xmlns:p14="http://schemas.microsoft.com/office/powerpoint/2010/main" val="109519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the difference with a loan application—business plan, specifically. </a:t>
            </a:r>
          </a:p>
        </p:txBody>
      </p:sp>
      <p:sp>
        <p:nvSpPr>
          <p:cNvPr id="4" name="Slide Number Placeholder 3"/>
          <p:cNvSpPr>
            <a:spLocks noGrp="1"/>
          </p:cNvSpPr>
          <p:nvPr>
            <p:ph type="sldNum" sz="quarter" idx="5"/>
          </p:nvPr>
        </p:nvSpPr>
        <p:spPr/>
        <p:txBody>
          <a:bodyPr/>
          <a:lstStyle/>
          <a:p>
            <a:fld id="{D443C83F-3F97-4DFB-86BC-81178E847988}" type="slidenum">
              <a:rPr lang="en-US" smtClean="0"/>
              <a:t>6</a:t>
            </a:fld>
            <a:endParaRPr lang="en-US"/>
          </a:p>
        </p:txBody>
      </p:sp>
    </p:spTree>
    <p:extLst>
      <p:ext uri="{BB962C8B-B14F-4D97-AF65-F5344CB8AC3E}">
        <p14:creationId xmlns:p14="http://schemas.microsoft.com/office/powerpoint/2010/main" val="220222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&amp; Customer Acquisition:</a:t>
            </a:r>
          </a:p>
          <a:p>
            <a:r>
              <a:rPr lang="en-US" dirty="0"/>
              <a:t>- Drafting social posts, newsletters, and blog content</a:t>
            </a:r>
          </a:p>
          <a:p>
            <a:r>
              <a:rPr lang="en-US" dirty="0"/>
              <a:t>- Generating ad copy variations for A/B testing</a:t>
            </a:r>
          </a:p>
          <a:p>
            <a:r>
              <a:rPr lang="en-US" dirty="0"/>
              <a:t>- Creating customer personas and messaging frameworks</a:t>
            </a:r>
          </a:p>
          <a:p>
            <a:r>
              <a:rPr lang="en-US" dirty="0"/>
              <a:t>- Turning raw ideas into polished marketing campaigns</a:t>
            </a:r>
          </a:p>
          <a:p>
            <a:r>
              <a:rPr lang="en-US" dirty="0"/>
              <a:t>Impact: Saves hours per week and increases consistency.</a:t>
            </a:r>
          </a:p>
          <a:p>
            <a:endParaRPr lang="en-US" dirty="0"/>
          </a:p>
          <a:p>
            <a:r>
              <a:rPr lang="en-US" dirty="0"/>
              <a:t>Operations &amp; Workflow Automation:</a:t>
            </a:r>
          </a:p>
          <a:p>
            <a:r>
              <a:rPr lang="en-US" dirty="0"/>
              <a:t>- Writing SOPs, checklists, and training materials</a:t>
            </a:r>
          </a:p>
          <a:p>
            <a:r>
              <a:rPr lang="en-US" dirty="0"/>
              <a:t>- Automating repetitive tasks (emails, scheduling, follow-ups)</a:t>
            </a:r>
          </a:p>
          <a:p>
            <a:r>
              <a:rPr lang="en-US" dirty="0"/>
              <a:t>- Summarizing long documents, contracts, or vendor proposals</a:t>
            </a:r>
          </a:p>
          <a:p>
            <a:r>
              <a:rPr lang="en-US" dirty="0"/>
              <a:t>- Creating templates for invoices, proposals, and policies</a:t>
            </a:r>
          </a:p>
          <a:p>
            <a:r>
              <a:rPr lang="en-US" dirty="0"/>
              <a:t>Impact: Reduces administrative drag and improves professionalism.</a:t>
            </a:r>
          </a:p>
          <a:p>
            <a:endParaRPr lang="en-US" dirty="0"/>
          </a:p>
          <a:p>
            <a:endParaRPr lang="en-US" dirty="0"/>
          </a:p>
          <a:p>
            <a:r>
              <a:rPr lang="en-US" dirty="0"/>
              <a:t>Financial Clarity &amp; Planning:</a:t>
            </a:r>
          </a:p>
          <a:p>
            <a:r>
              <a:rPr lang="en-US" dirty="0"/>
              <a:t>- Building cash-flow projections</a:t>
            </a:r>
          </a:p>
          <a:p>
            <a:r>
              <a:rPr lang="en-US" dirty="0"/>
              <a:t>- Categorizing expenses</a:t>
            </a:r>
          </a:p>
          <a:p>
            <a:r>
              <a:rPr lang="en-US" dirty="0"/>
              <a:t>- Drafting pricing strategies</a:t>
            </a:r>
          </a:p>
          <a:p>
            <a:r>
              <a:rPr lang="en-US" dirty="0"/>
              <a:t>- Modeling "what-if" scenarios</a:t>
            </a:r>
          </a:p>
          <a:p>
            <a:r>
              <a:rPr lang="en-US" dirty="0"/>
              <a:t>Impact: Helps owners make decisions with data instead of guesswork.</a:t>
            </a:r>
          </a:p>
          <a:p>
            <a:endParaRPr lang="en-US" dirty="0"/>
          </a:p>
          <a:p>
            <a:r>
              <a:rPr lang="en-US" dirty="0"/>
              <a:t>Strategic Thinking &amp; Decision Support:</a:t>
            </a:r>
          </a:p>
          <a:p>
            <a:r>
              <a:rPr lang="en-US" dirty="0"/>
              <a:t>- Brainstorming new revenue streams</a:t>
            </a:r>
          </a:p>
          <a:p>
            <a:r>
              <a:rPr lang="en-US" dirty="0"/>
              <a:t>- Evaluating competitors</a:t>
            </a:r>
          </a:p>
          <a:p>
            <a:r>
              <a:rPr lang="en-US" dirty="0"/>
              <a:t>- Creating SWOT analyses</a:t>
            </a:r>
          </a:p>
          <a:p>
            <a:r>
              <a:rPr lang="en-US" dirty="0"/>
              <a:t>- Turning vague ideas into structured plans</a:t>
            </a:r>
          </a:p>
          <a:p>
            <a:r>
              <a:rPr lang="en-US" dirty="0"/>
              <a:t>Impact: Gives owners a "thinking partner" they often lack.</a:t>
            </a:r>
          </a:p>
          <a:p>
            <a:endParaRPr lang="en-US" dirty="0"/>
          </a:p>
        </p:txBody>
      </p:sp>
      <p:sp>
        <p:nvSpPr>
          <p:cNvPr id="4" name="Slide Number Placeholder 3"/>
          <p:cNvSpPr>
            <a:spLocks noGrp="1"/>
          </p:cNvSpPr>
          <p:nvPr>
            <p:ph type="sldNum" sz="quarter" idx="5"/>
          </p:nvPr>
        </p:nvSpPr>
        <p:spPr/>
        <p:txBody>
          <a:bodyPr/>
          <a:lstStyle/>
          <a:p>
            <a:fld id="{D443C83F-3F97-4DFB-86BC-81178E847988}" type="slidenum">
              <a:rPr lang="en-US"/>
              <a:t>7</a:t>
            </a:fld>
            <a:endParaRPr lang="en-US"/>
          </a:p>
        </p:txBody>
      </p:sp>
    </p:spTree>
    <p:extLst>
      <p:ext uri="{BB962C8B-B14F-4D97-AF65-F5344CB8AC3E}">
        <p14:creationId xmlns:p14="http://schemas.microsoft.com/office/powerpoint/2010/main" val="12931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3AB3-0F10-8B62-A291-9059E4660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B0DED-945A-8BED-27CF-F388383D6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DCC14-01FD-8C7A-7896-352DD8E88781}"/>
              </a:ext>
            </a:extLst>
          </p:cNvPr>
          <p:cNvSpPr>
            <a:spLocks noGrp="1"/>
          </p:cNvSpPr>
          <p:nvPr>
            <p:ph type="body" idx="1"/>
          </p:nvPr>
        </p:nvSpPr>
        <p:spPr/>
        <p:txBody>
          <a:bodyPr/>
          <a:lstStyle/>
          <a:p>
            <a:r>
              <a:rPr lang="en-US" dirty="0"/>
              <a:t>Kelsey's examples:</a:t>
            </a:r>
          </a:p>
          <a:p>
            <a:r>
              <a:rPr lang="en-US" dirty="0"/>
              <a:t>- Writing job descriptions, policies, SOPs, checklists</a:t>
            </a:r>
          </a:p>
          <a:p>
            <a:r>
              <a:rPr lang="en-US" dirty="0"/>
              <a:t>- Making repetitive edits or using unknown formulas in massive Excel spreadsheets</a:t>
            </a:r>
          </a:p>
          <a:p>
            <a:r>
              <a:rPr lang="en-US" dirty="0"/>
              <a:t>  - Creating a tab for each of 100 clients with specific rows</a:t>
            </a:r>
          </a:p>
          <a:p>
            <a:r>
              <a:rPr lang="en-US" dirty="0"/>
              <a:t>  - Index sheet with key fields from each tab connected by formula</a:t>
            </a:r>
          </a:p>
          <a:p>
            <a:r>
              <a:rPr lang="en-US" dirty="0"/>
              <a:t>  - Invoice tracker table linked to each tab</a:t>
            </a:r>
          </a:p>
          <a:p>
            <a:r>
              <a:rPr lang="en-US" dirty="0"/>
              <a:t>  - Fixing broken formulas: "this isn't working right, please fix"</a:t>
            </a:r>
          </a:p>
          <a:p>
            <a:r>
              <a:rPr lang="en-US" dirty="0"/>
              <a:t>  - Saving hours of work</a:t>
            </a:r>
          </a:p>
          <a:p>
            <a:pPr marL="171450" indent="-171450">
              <a:buFontTx/>
              <a:buChar char="-"/>
            </a:pPr>
            <a:r>
              <a:rPr lang="en-US" dirty="0"/>
              <a:t>Learning QuickBooks: help setting it up correctly, sending screenshots to AI to confirm setup</a:t>
            </a:r>
          </a:p>
          <a:p>
            <a:pPr marL="171450" indent="-171450">
              <a:buFontTx/>
              <a:buChar char="-"/>
            </a:pPr>
            <a:r>
              <a:rPr lang="en-US" dirty="0"/>
              <a:t>QB just fired 3,000 staff, 17% of its workforce, plans to integrate with Claude &amp; ChatGPT. (inside QB and inside those programs)</a:t>
            </a:r>
          </a:p>
          <a:p>
            <a:endParaRPr lang="en-US" dirty="0"/>
          </a:p>
          <a:p>
            <a:r>
              <a:rPr lang="en-US" dirty="0"/>
              <a:t>Mountain Association examples:</a:t>
            </a:r>
          </a:p>
          <a:p>
            <a:r>
              <a:rPr lang="en-US" dirty="0"/>
              <a:t>- Writing/coding automations within processes (invoicing, emailing)</a:t>
            </a:r>
          </a:p>
          <a:p>
            <a:r>
              <a:rPr lang="en-US" dirty="0"/>
              <a:t>- Taking notes and writing meeting summaries</a:t>
            </a:r>
          </a:p>
          <a:p>
            <a:r>
              <a:rPr lang="en-US" dirty="0"/>
              <a:t>- Summarizing lengthy documents (like the 90-page Atlas Phase II environmental review)</a:t>
            </a:r>
          </a:p>
          <a:p>
            <a:endParaRPr lang="en-US" dirty="0"/>
          </a:p>
          <a:p>
            <a:r>
              <a:rPr lang="en-US" dirty="0"/>
              <a:t>Product descriptions:</a:t>
            </a:r>
          </a:p>
          <a:p>
            <a:r>
              <a:rPr lang="en-US" dirty="0"/>
              <a:t>- TG Designs used AI for product descriptions to hit SEO keywords. Is seeing a significant uptick in sales.</a:t>
            </a:r>
          </a:p>
          <a:p>
            <a:r>
              <a:rPr lang="en-US" dirty="0"/>
              <a:t>- AI-assisted example: "TINA'S FAVORITE Wooden Spoon | Rustic Handmade Kitchen Cooking Spoon"</a:t>
            </a:r>
          </a:p>
          <a:p>
            <a:r>
              <a:rPr lang="en-US" dirty="0"/>
              <a:t>- Non-AI example: "Handcrafted Wooden Mayo Knife | Rustic Butter &amp; Spread Knife"</a:t>
            </a:r>
          </a:p>
          <a:p>
            <a:endParaRPr lang="en-US" dirty="0"/>
          </a:p>
          <a:p>
            <a:r>
              <a:rPr lang="en-US" dirty="0"/>
              <a:t>Product photo/video is also an emerging use case.</a:t>
            </a:r>
          </a:p>
          <a:p>
            <a:endParaRPr lang="en-US" dirty="0"/>
          </a:p>
          <a:p>
            <a:r>
              <a:rPr lang="en-US" dirty="0"/>
              <a:t>Hospital bills example:</a:t>
            </a:r>
          </a:p>
          <a:p>
            <a:r>
              <a:rPr lang="en-US" dirty="0"/>
              <a:t>- Categorizing expenses, parsing 90 pages of billing data into a spreadsheet (paid by me, paid by insurance, outstanding) while assessing duplicate risk</a:t>
            </a:r>
          </a:p>
          <a:p>
            <a:endParaRPr lang="en-US" dirty="0"/>
          </a:p>
        </p:txBody>
      </p:sp>
      <p:sp>
        <p:nvSpPr>
          <p:cNvPr id="4" name="Slide Number Placeholder 3">
            <a:extLst>
              <a:ext uri="{FF2B5EF4-FFF2-40B4-BE49-F238E27FC236}">
                <a16:creationId xmlns:a16="http://schemas.microsoft.com/office/drawing/2014/main" id="{04B7E091-AE9F-0E4A-BF82-BE494D1857EF}"/>
              </a:ext>
            </a:extLst>
          </p:cNvPr>
          <p:cNvSpPr>
            <a:spLocks noGrp="1"/>
          </p:cNvSpPr>
          <p:nvPr>
            <p:ph type="sldNum" sz="quarter" idx="5"/>
          </p:nvPr>
        </p:nvSpPr>
        <p:spPr/>
        <p:txBody>
          <a:bodyPr/>
          <a:lstStyle/>
          <a:p>
            <a:fld id="{D443C83F-3F97-4DFB-86BC-81178E847988}" type="slidenum">
              <a:rPr lang="en-US" smtClean="0"/>
              <a:t>8</a:t>
            </a:fld>
            <a:endParaRPr lang="en-US"/>
          </a:p>
        </p:txBody>
      </p:sp>
    </p:spTree>
    <p:extLst>
      <p:ext uri="{BB962C8B-B14F-4D97-AF65-F5344CB8AC3E}">
        <p14:creationId xmlns:p14="http://schemas.microsoft.com/office/powerpoint/2010/main" val="359576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C90C-178E-3C26-0B8D-FE6AFF74C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DBC71-389C-352C-0377-20B40B7B6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26EB8-6F56-1422-2B04-F4018EB42AEB}"/>
              </a:ext>
            </a:extLst>
          </p:cNvPr>
          <p:cNvSpPr>
            <a:spLocks noGrp="1"/>
          </p:cNvSpPr>
          <p:nvPr>
            <p:ph type="body" idx="1"/>
          </p:nvPr>
        </p:nvSpPr>
        <p:spPr/>
        <p:txBody>
          <a:bodyPr/>
          <a:lstStyle/>
          <a:p>
            <a:r>
              <a:rPr lang="en-US" dirty="0"/>
              <a:t>How we use AI with businesses:</a:t>
            </a:r>
          </a:p>
          <a:p>
            <a:r>
              <a:rPr lang="en-US" dirty="0"/>
              <a:t>- </a:t>
            </a:r>
            <a:r>
              <a:rPr lang="en-US" dirty="0" err="1"/>
              <a:t>LivePlan</a:t>
            </a:r>
            <a:r>
              <a:rPr lang="en-US" dirty="0"/>
              <a:t>: business plan writing</a:t>
            </a:r>
          </a:p>
          <a:p>
            <a:r>
              <a:rPr lang="en-US" dirty="0"/>
              <a:t>- </a:t>
            </a:r>
            <a:r>
              <a:rPr lang="en-US" dirty="0" err="1"/>
              <a:t>LivePlan</a:t>
            </a:r>
            <a:r>
              <a:rPr lang="en-US" dirty="0"/>
              <a:t>: creating projections (based on accurate data)</a:t>
            </a:r>
          </a:p>
          <a:p>
            <a:r>
              <a:rPr lang="en-US" dirty="0"/>
              <a:t>- </a:t>
            </a:r>
            <a:r>
              <a:rPr lang="en-US" dirty="0" err="1"/>
              <a:t>LivePlan</a:t>
            </a:r>
            <a:r>
              <a:rPr lang="en-US" dirty="0"/>
              <a:t>: analyzing competition, market size, describing best fit for business</a:t>
            </a:r>
          </a:p>
          <a:p>
            <a:r>
              <a:rPr lang="en-US" dirty="0"/>
              <a:t>- </a:t>
            </a:r>
            <a:r>
              <a:rPr lang="en-US" dirty="0" err="1"/>
              <a:t>LivePlan</a:t>
            </a:r>
            <a:r>
              <a:rPr lang="en-US" dirty="0"/>
              <a:t>: pitch deck creation</a:t>
            </a:r>
          </a:p>
          <a:p>
            <a:endParaRPr lang="en-US" dirty="0"/>
          </a:p>
          <a:p>
            <a:r>
              <a:rPr lang="en-US" dirty="0"/>
              <a:t>Pre-loan note from Kortney:</a:t>
            </a:r>
          </a:p>
          <a:p>
            <a:r>
              <a:rPr lang="en-US" dirty="0"/>
              <a:t>"I have not personally used any AI resources to assist clients with pre-loan work. I have noticed a few of my clients submitting documents generated by Microsoft Co-Pilot to help them, but that hasn't been through any suggestions from me — just something I've noticed more people using as a tool." </a:t>
            </a:r>
          </a:p>
        </p:txBody>
      </p:sp>
      <p:sp>
        <p:nvSpPr>
          <p:cNvPr id="4" name="Slide Number Placeholder 3">
            <a:extLst>
              <a:ext uri="{FF2B5EF4-FFF2-40B4-BE49-F238E27FC236}">
                <a16:creationId xmlns:a16="http://schemas.microsoft.com/office/drawing/2014/main" id="{F621046C-B448-FA6D-7273-8DA352A3BC81}"/>
              </a:ext>
            </a:extLst>
          </p:cNvPr>
          <p:cNvSpPr>
            <a:spLocks noGrp="1"/>
          </p:cNvSpPr>
          <p:nvPr>
            <p:ph type="sldNum" sz="quarter" idx="5"/>
          </p:nvPr>
        </p:nvSpPr>
        <p:spPr/>
        <p:txBody>
          <a:bodyPr/>
          <a:lstStyle/>
          <a:p>
            <a:fld id="{D443C83F-3F97-4DFB-86BC-81178E847988}" type="slidenum">
              <a:rPr lang="en-US"/>
              <a:t>9</a:t>
            </a:fld>
            <a:endParaRPr lang="en-US"/>
          </a:p>
        </p:txBody>
      </p:sp>
    </p:spTree>
    <p:extLst>
      <p:ext uri="{BB962C8B-B14F-4D97-AF65-F5344CB8AC3E}">
        <p14:creationId xmlns:p14="http://schemas.microsoft.com/office/powerpoint/2010/main" val="286072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3303632"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303632"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162300" y="840300"/>
            <a:ext cx="8442000" cy="20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14" name="Google Shape;14;p2"/>
          <p:cNvSpPr txBox="1">
            <a:spLocks noGrp="1"/>
          </p:cNvSpPr>
          <p:nvPr>
            <p:ph type="subTitle" idx="1"/>
          </p:nvPr>
        </p:nvSpPr>
        <p:spPr>
          <a:xfrm>
            <a:off x="3187023" y="4317933"/>
            <a:ext cx="8442000" cy="1655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400">
                <a:solidFill>
                  <a:schemeClr val="lt1"/>
                </a:solidFill>
              </a:defRPr>
            </a:lvl2pPr>
            <a:lvl3pPr lvl="2" rtl="0">
              <a:lnSpc>
                <a:spcPct val="100000"/>
              </a:lnSpc>
              <a:spcBef>
                <a:spcPts val="0"/>
              </a:spcBef>
              <a:spcAft>
                <a:spcPts val="0"/>
              </a:spcAft>
              <a:buClr>
                <a:schemeClr val="lt1"/>
              </a:buClr>
              <a:buSzPts val="1800"/>
              <a:buNone/>
              <a:defRPr sz="2400">
                <a:solidFill>
                  <a:schemeClr val="lt1"/>
                </a:solidFill>
              </a:defRPr>
            </a:lvl3pPr>
            <a:lvl4pPr lvl="3" rtl="0">
              <a:lnSpc>
                <a:spcPct val="100000"/>
              </a:lnSpc>
              <a:spcBef>
                <a:spcPts val="0"/>
              </a:spcBef>
              <a:spcAft>
                <a:spcPts val="0"/>
              </a:spcAft>
              <a:buClr>
                <a:schemeClr val="lt1"/>
              </a:buClr>
              <a:buSzPts val="1800"/>
              <a:buNone/>
              <a:defRPr sz="2400">
                <a:solidFill>
                  <a:schemeClr val="lt1"/>
                </a:solidFill>
              </a:defRPr>
            </a:lvl4pPr>
            <a:lvl5pPr lvl="4" rtl="0">
              <a:lnSpc>
                <a:spcPct val="100000"/>
              </a:lnSpc>
              <a:spcBef>
                <a:spcPts val="0"/>
              </a:spcBef>
              <a:spcAft>
                <a:spcPts val="0"/>
              </a:spcAft>
              <a:buClr>
                <a:schemeClr val="lt1"/>
              </a:buClr>
              <a:buSzPts val="1800"/>
              <a:buNone/>
              <a:defRPr sz="2400">
                <a:solidFill>
                  <a:schemeClr val="lt1"/>
                </a:solidFill>
              </a:defRPr>
            </a:lvl5pPr>
            <a:lvl6pPr lvl="5" rtl="0">
              <a:lnSpc>
                <a:spcPct val="100000"/>
              </a:lnSpc>
              <a:spcBef>
                <a:spcPts val="0"/>
              </a:spcBef>
              <a:spcAft>
                <a:spcPts val="0"/>
              </a:spcAft>
              <a:buClr>
                <a:schemeClr val="lt1"/>
              </a:buClr>
              <a:buSzPts val="1800"/>
              <a:buNone/>
              <a:defRPr sz="2400">
                <a:solidFill>
                  <a:schemeClr val="lt1"/>
                </a:solidFill>
              </a:defRPr>
            </a:lvl6pPr>
            <a:lvl7pPr lvl="6" rtl="0">
              <a:lnSpc>
                <a:spcPct val="100000"/>
              </a:lnSpc>
              <a:spcBef>
                <a:spcPts val="0"/>
              </a:spcBef>
              <a:spcAft>
                <a:spcPts val="0"/>
              </a:spcAft>
              <a:buClr>
                <a:schemeClr val="lt1"/>
              </a:buClr>
              <a:buSzPts val="1800"/>
              <a:buNone/>
              <a:defRPr sz="2400">
                <a:solidFill>
                  <a:schemeClr val="lt1"/>
                </a:solidFill>
              </a:defRPr>
            </a:lvl7pPr>
            <a:lvl8pPr lvl="7" rtl="0">
              <a:lnSpc>
                <a:spcPct val="100000"/>
              </a:lnSpc>
              <a:spcBef>
                <a:spcPts val="0"/>
              </a:spcBef>
              <a:spcAft>
                <a:spcPts val="0"/>
              </a:spcAft>
              <a:buClr>
                <a:schemeClr val="lt1"/>
              </a:buClr>
              <a:buSzPts val="1800"/>
              <a:buNone/>
              <a:defRPr sz="2400">
                <a:solidFill>
                  <a:schemeClr val="lt1"/>
                </a:solidFill>
              </a:defRPr>
            </a:lvl8pPr>
            <a:lvl9pPr lvl="8"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5" name="Google Shape;15;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566933" y="554200"/>
            <a:ext cx="110624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566933" y="6320000"/>
            <a:ext cx="110624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541900" y="2409100"/>
            <a:ext cx="11062400" cy="20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20" name="Google Shape;20;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04400" y="548767"/>
            <a:ext cx="11360800" cy="8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566933" y="554200"/>
            <a:ext cx="110624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138600" y="1739800"/>
            <a:ext cx="9914800" cy="205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138600" y="3892600"/>
            <a:ext cx="9914800" cy="14288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65" name="Google Shape;65;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52" name="Google Shape;52;p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 name="Google Shape;5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320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rgbClr val="51B9A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Lato"/>
                <a:ea typeface="Lato"/>
                <a:cs typeface="Lato"/>
                <a:sym typeface="Lato"/>
              </a:defRPr>
            </a:lvl1pPr>
            <a:lvl2pPr lvl="1" algn="r" rtl="0">
              <a:buNone/>
              <a:defRPr sz="1333">
                <a:solidFill>
                  <a:schemeClr val="dk2"/>
                </a:solidFill>
                <a:latin typeface="Lato"/>
                <a:ea typeface="Lato"/>
                <a:cs typeface="Lato"/>
                <a:sym typeface="Lato"/>
              </a:defRPr>
            </a:lvl2pPr>
            <a:lvl3pPr lvl="2" algn="r" rtl="0">
              <a:buNone/>
              <a:defRPr sz="1333">
                <a:solidFill>
                  <a:schemeClr val="dk2"/>
                </a:solidFill>
                <a:latin typeface="Lato"/>
                <a:ea typeface="Lato"/>
                <a:cs typeface="Lato"/>
                <a:sym typeface="Lato"/>
              </a:defRPr>
            </a:lvl3pPr>
            <a:lvl4pPr lvl="3" algn="r" rtl="0">
              <a:buNone/>
              <a:defRPr sz="1333">
                <a:solidFill>
                  <a:schemeClr val="dk2"/>
                </a:solidFill>
                <a:latin typeface="Lato"/>
                <a:ea typeface="Lato"/>
                <a:cs typeface="Lato"/>
                <a:sym typeface="Lato"/>
              </a:defRPr>
            </a:lvl4pPr>
            <a:lvl5pPr lvl="4" algn="r" rtl="0">
              <a:buNone/>
              <a:defRPr sz="1333">
                <a:solidFill>
                  <a:schemeClr val="dk2"/>
                </a:solidFill>
                <a:latin typeface="Lato"/>
                <a:ea typeface="Lato"/>
                <a:cs typeface="Lato"/>
                <a:sym typeface="Lato"/>
              </a:defRPr>
            </a:lvl5pPr>
            <a:lvl6pPr lvl="5" algn="r" rtl="0">
              <a:buNone/>
              <a:defRPr sz="1333">
                <a:solidFill>
                  <a:schemeClr val="dk2"/>
                </a:solidFill>
                <a:latin typeface="Lato"/>
                <a:ea typeface="Lato"/>
                <a:cs typeface="Lato"/>
                <a:sym typeface="Lato"/>
              </a:defRPr>
            </a:lvl6pPr>
            <a:lvl7pPr lvl="6" algn="r" rtl="0">
              <a:buNone/>
              <a:defRPr sz="1333">
                <a:solidFill>
                  <a:schemeClr val="dk2"/>
                </a:solidFill>
                <a:latin typeface="Lato"/>
                <a:ea typeface="Lato"/>
                <a:cs typeface="Lato"/>
                <a:sym typeface="Lato"/>
              </a:defRPr>
            </a:lvl7pPr>
            <a:lvl8pPr lvl="7" algn="r" rtl="0">
              <a:buNone/>
              <a:defRPr sz="1333">
                <a:solidFill>
                  <a:schemeClr val="dk2"/>
                </a:solidFill>
                <a:latin typeface="Lato"/>
                <a:ea typeface="Lato"/>
                <a:cs typeface="Lato"/>
                <a:sym typeface="Lato"/>
              </a:defRPr>
            </a:lvl8pPr>
            <a:lvl9pPr lvl="8" algn="r" rtl="0">
              <a:buNone/>
              <a:defRPr sz="1333">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7" r:id="rId5"/>
    <p:sldLayoutId id="2147483658"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app.initiateprosperity.org/en/resources/training-ai-to-think-like-your-business" TargetMode="External"/><Relationship Id="rId5" Type="http://schemas.openxmlformats.org/officeDocument/2006/relationships/hyperlink" Target="https://app.initiateprosperity.org/en/resources/using-ai-safely-or-checking-content-and-protecting-your-information"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app.initiateprosperity.org/en/resources/training-ai-to-think-like-your-business"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app.initiateprosperity.org/en/resources/training-ai-to-think-like-your-business"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tgdesigns.net/products/mayo-knife?fbclid=IwZXh0bgNhZW0CMTAAYnJpZBExNVJvZ0tYaVhKZGJYNVlMRnNydGMGYXBwX2lkEDIyMjAzOTE3ODgyMDA4OTIAAR75GpQlgu5qttarB6f_8UgTHm5KELg-Gt-4Xg2W2kNPj3y1FCKyk8MaPxSWag_aem_rBbsp-D2iUd1wlZ22cukAw"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tgdesigns.net/products/tinas-favorite-spoon?fbclid=IwZXh0bgNhZW0CMTAAYnJpZBExNVJvZ0tYaVhKZGJYNVlMRnNydGMGYXBwX2lkEDIyMjAzOTE3ODgyMDA4OTIAAR5lNZR1P2l2eH4R6xvxAvfV1IJn4Fe8diRhaE5vTadzkiJbjhTCA70OkLgo7Q_aem_r5nnB8lglhL16eCWuOX8Ag"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app.initiateprosperity.org/en/resources/ai-or-what-it-is-and-how-you-can-use-it" TargetMode="External"/><Relationship Id="rId3" Type="http://schemas.openxmlformats.org/officeDocument/2006/relationships/image" Target="../media/image1.png"/><Relationship Id="rId7" Type="http://schemas.openxmlformats.org/officeDocument/2006/relationships/hyperlink" Target="https://app.initiateprosperity.org/en/resources/training-ai-to-think-like-your-busines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app.initiateprosperity.org/en/resources/using-ai-safely-or-checking-content-and-protecting-your-information" TargetMode="External"/><Relationship Id="rId5" Type="http://schemas.openxmlformats.org/officeDocument/2006/relationships/hyperlink" Target="https://app.initiateprosperity.org/en/modules/ai-foundations-for-your-business" TargetMode="External"/><Relationship Id="rId4" Type="http://schemas.openxmlformats.org/officeDocument/2006/relationships/hyperlink" Target="https://app.initiateprosperity.org/en/organizations/8/content/artificial-intelligence-for-nonprofits" TargetMode="External"/><Relationship Id="rId9" Type="http://schemas.openxmlformats.org/officeDocument/2006/relationships/hyperlink" Target="https://app.initiateprosperity.org/en/organizations/8/content/ai-productivity-cyber-security-for-small-businesses-learn-with-an-expert-ser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hyperlink" Target="https://mtassociation.org/energy" TargetMode="External"/><Relationship Id="rId3" Type="http://schemas.openxmlformats.org/officeDocument/2006/relationships/image" Target="../media/image1.png"/><Relationship Id="rId7" Type="http://schemas.openxmlformats.org/officeDocument/2006/relationships/hyperlink" Target="https://mtassociation.org/business-suppor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mtassociation.org/lending/"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app.initiateprosperity.org/en/resources/ai-or-what-it-is-and-how-you-can-use-i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app.initiateprosperity.org/en/resources/ai-or-what-it-is-and-how-you-can-use-it"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24745B36-F942-DE12-63A3-45CC8F7EBF15}"/>
            </a:ext>
          </a:extLst>
        </p:cNvPr>
        <p:cNvGrpSpPr/>
        <p:nvPr/>
      </p:nvGrpSpPr>
      <p:grpSpPr>
        <a:xfrm>
          <a:off x="0" y="0"/>
          <a:ext cx="0" cy="0"/>
          <a:chOff x="0" y="0"/>
          <a:chExt cx="0" cy="0"/>
        </a:xfrm>
      </p:grpSpPr>
      <p:pic>
        <p:nvPicPr>
          <p:cNvPr id="5" name="Picture 4" descr="A blue and orange sky over mountains  AI-generated content may be incorrect.">
            <a:extLst>
              <a:ext uri="{FF2B5EF4-FFF2-40B4-BE49-F238E27FC236}">
                <a16:creationId xmlns:a16="http://schemas.microsoft.com/office/drawing/2014/main" id="{5E62B026-E536-5EFB-F3DD-F76BD4808414}"/>
              </a:ext>
            </a:extLst>
          </p:cNvPr>
          <p:cNvPicPr>
            <a:picLocks noChangeAspect="1"/>
          </p:cNvPicPr>
          <p:nvPr/>
        </p:nvPicPr>
        <p:blipFill>
          <a:blip r:embed="rId3">
            <a:alphaModFix amt="22000"/>
          </a:blip>
          <a:srcRect t="37268" r="-95" b="100"/>
          <a:stretch>
            <a:fillRect/>
          </a:stretch>
        </p:blipFill>
        <p:spPr>
          <a:xfrm>
            <a:off x="0" y="26276"/>
            <a:ext cx="12192013" cy="6835276"/>
          </a:xfrm>
          <a:prstGeom prst="rect">
            <a:avLst/>
          </a:prstGeom>
        </p:spPr>
      </p:pic>
      <p:sp>
        <p:nvSpPr>
          <p:cNvPr id="72" name="Google Shape;72;p13">
            <a:extLst>
              <a:ext uri="{FF2B5EF4-FFF2-40B4-BE49-F238E27FC236}">
                <a16:creationId xmlns:a16="http://schemas.microsoft.com/office/drawing/2014/main" id="{5AF9E004-955C-6358-FF47-D31B51FC8DC9}"/>
              </a:ext>
            </a:extLst>
          </p:cNvPr>
          <p:cNvSpPr txBox="1">
            <a:spLocks noGrp="1"/>
          </p:cNvSpPr>
          <p:nvPr>
            <p:ph type="title"/>
          </p:nvPr>
        </p:nvSpPr>
        <p:spPr>
          <a:xfrm>
            <a:off x="157019" y="3775078"/>
            <a:ext cx="4046308" cy="2056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3200" b="0" dirty="0">
                <a:solidFill>
                  <a:schemeClr val="bg1"/>
                </a:solidFill>
                <a:latin typeface="Raleway ExtraBold"/>
              </a:rPr>
              <a:t>Artificial Intelligence</a:t>
            </a:r>
            <a:br>
              <a:rPr lang="en" sz="3200" b="0" dirty="0">
                <a:solidFill>
                  <a:schemeClr val="bg1"/>
                </a:solidFill>
                <a:latin typeface="Raleway ExtraBold"/>
              </a:rPr>
            </a:br>
            <a:r>
              <a:rPr lang="en" sz="3200" b="0" dirty="0">
                <a:solidFill>
                  <a:schemeClr val="bg1"/>
                </a:solidFill>
                <a:latin typeface="Raleway ExtraBold"/>
              </a:rPr>
              <a:t>&amp;</a:t>
            </a:r>
            <a:br>
              <a:rPr lang="en" sz="3200" b="0" dirty="0">
                <a:solidFill>
                  <a:schemeClr val="bg1"/>
                </a:solidFill>
                <a:latin typeface="Raleway ExtraBold"/>
              </a:rPr>
            </a:br>
            <a:r>
              <a:rPr lang="en" sz="3200" b="0" dirty="0">
                <a:solidFill>
                  <a:schemeClr val="bg1"/>
                </a:solidFill>
                <a:latin typeface="Raleway ExtraBold"/>
              </a:rPr>
              <a:t>Business Support</a:t>
            </a:r>
            <a:endParaRPr lang="en" sz="3200" dirty="0">
              <a:solidFill>
                <a:schemeClr val="bg1"/>
              </a:solidFill>
              <a:latin typeface="Raleway ExtraBold"/>
            </a:endParaRPr>
          </a:p>
        </p:txBody>
      </p:sp>
      <p:grpSp>
        <p:nvGrpSpPr>
          <p:cNvPr id="2" name="Group 1">
            <a:extLst>
              <a:ext uri="{FF2B5EF4-FFF2-40B4-BE49-F238E27FC236}">
                <a16:creationId xmlns:a16="http://schemas.microsoft.com/office/drawing/2014/main" id="{06A4867D-00E2-B32F-AB93-AF05EFD987D9}"/>
              </a:ext>
            </a:extLst>
          </p:cNvPr>
          <p:cNvGrpSpPr/>
          <p:nvPr/>
        </p:nvGrpSpPr>
        <p:grpSpPr>
          <a:xfrm>
            <a:off x="4428585" y="1338731"/>
            <a:ext cx="7158098" cy="4187798"/>
            <a:chOff x="3628686" y="1071153"/>
            <a:chExt cx="5019611" cy="2844043"/>
          </a:xfrm>
        </p:grpSpPr>
        <p:pic>
          <p:nvPicPr>
            <p:cNvPr id="76" name="Google Shape;76;p13">
              <a:extLst>
                <a:ext uri="{FF2B5EF4-FFF2-40B4-BE49-F238E27FC236}">
                  <a16:creationId xmlns:a16="http://schemas.microsoft.com/office/drawing/2014/main" id="{52400264-ED54-4C1D-4B81-F94AD2E64963}"/>
                </a:ext>
              </a:extLst>
            </p:cNvPr>
            <p:cNvPicPr preferRelativeResize="0"/>
            <p:nvPr/>
          </p:nvPicPr>
          <p:blipFill rotWithShape="1">
            <a:blip r:embed="rId4">
              <a:alphaModFix/>
            </a:blip>
            <a:srcRect t="32707" b="11056"/>
            <a:stretch/>
          </p:blipFill>
          <p:spPr>
            <a:xfrm>
              <a:off x="3628686" y="1071153"/>
              <a:ext cx="5019611" cy="2844043"/>
            </a:xfrm>
            <a:prstGeom prst="rect">
              <a:avLst/>
            </a:prstGeom>
            <a:noFill/>
            <a:ln>
              <a:noFill/>
            </a:ln>
          </p:spPr>
        </p:pic>
        <p:sp>
          <p:nvSpPr>
            <p:cNvPr id="77" name="Google Shape;77;p13">
              <a:extLst>
                <a:ext uri="{FF2B5EF4-FFF2-40B4-BE49-F238E27FC236}">
                  <a16:creationId xmlns:a16="http://schemas.microsoft.com/office/drawing/2014/main" id="{BEF3B7C4-E26E-C4DC-14E5-E41EADE8810E}"/>
                </a:ext>
              </a:extLst>
            </p:cNvPr>
            <p:cNvSpPr txBox="1"/>
            <p:nvPr/>
          </p:nvSpPr>
          <p:spPr>
            <a:xfrm>
              <a:off x="3734880" y="3419685"/>
              <a:ext cx="2501700" cy="365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467">
                  <a:solidFill>
                    <a:srgbClr val="FFD966"/>
                  </a:solidFill>
                  <a:latin typeface="Lato"/>
                  <a:ea typeface="Lato"/>
                  <a:cs typeface="Lato"/>
                  <a:sym typeface="Lato"/>
                </a:rPr>
                <a:t>Sylvatica Forest Farm, </a:t>
              </a:r>
              <a:endParaRPr sz="1467">
                <a:solidFill>
                  <a:srgbClr val="FFD966"/>
                </a:solidFill>
                <a:latin typeface="Lato"/>
                <a:ea typeface="Lato"/>
                <a:cs typeface="Lato"/>
                <a:sym typeface="Lato"/>
              </a:endParaRPr>
            </a:p>
            <a:p>
              <a:pPr marL="0" lvl="0" indent="0" algn="l" rtl="0">
                <a:spcBef>
                  <a:spcPts val="0"/>
                </a:spcBef>
                <a:spcAft>
                  <a:spcPts val="0"/>
                </a:spcAft>
                <a:buNone/>
              </a:pPr>
              <a:r>
                <a:rPr lang="en" sz="1467">
                  <a:solidFill>
                    <a:srgbClr val="FFD966"/>
                  </a:solidFill>
                  <a:latin typeface="Lato"/>
                  <a:ea typeface="Lato"/>
                  <a:cs typeface="Lato"/>
                  <a:sym typeface="Lato"/>
                </a:rPr>
                <a:t>Rockcastle County, KY</a:t>
              </a:r>
              <a:endParaRPr sz="1467">
                <a:solidFill>
                  <a:srgbClr val="FFD966"/>
                </a:solidFill>
                <a:latin typeface="Lato"/>
                <a:ea typeface="Lato"/>
                <a:cs typeface="Lato"/>
                <a:sym typeface="Lato"/>
              </a:endParaRPr>
            </a:p>
          </p:txBody>
        </p:sp>
      </p:grpSp>
      <p:pic>
        <p:nvPicPr>
          <p:cNvPr id="4" name="Picture 3" descr="A logo with text overlay  AI-generated content may be incorrect.">
            <a:extLst>
              <a:ext uri="{FF2B5EF4-FFF2-40B4-BE49-F238E27FC236}">
                <a16:creationId xmlns:a16="http://schemas.microsoft.com/office/drawing/2014/main" id="{89269F2C-5D13-E178-BD7B-85CC47204411}"/>
              </a:ext>
            </a:extLst>
          </p:cNvPr>
          <p:cNvPicPr>
            <a:picLocks noChangeAspect="1"/>
          </p:cNvPicPr>
          <p:nvPr/>
        </p:nvPicPr>
        <p:blipFill>
          <a:blip r:embed="rId5"/>
          <a:stretch>
            <a:fillRect/>
          </a:stretch>
        </p:blipFill>
        <p:spPr>
          <a:xfrm>
            <a:off x="680544" y="1060888"/>
            <a:ext cx="3000703" cy="2581601"/>
          </a:xfrm>
          <a:prstGeom prst="rect">
            <a:avLst/>
          </a:prstGeom>
        </p:spPr>
      </p:pic>
    </p:spTree>
    <p:extLst>
      <p:ext uri="{BB962C8B-B14F-4D97-AF65-F5344CB8AC3E}">
        <p14:creationId xmlns:p14="http://schemas.microsoft.com/office/powerpoint/2010/main" val="143296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9F577-B98E-B1B9-6A75-15E7EB59EBA4}"/>
            </a:ext>
          </a:extLst>
        </p:cNvPr>
        <p:cNvGrpSpPr/>
        <p:nvPr/>
      </p:nvGrpSpPr>
      <p:grpSpPr>
        <a:xfrm>
          <a:off x="0" y="0"/>
          <a:ext cx="0" cy="0"/>
          <a:chOff x="0" y="0"/>
          <a:chExt cx="0" cy="0"/>
        </a:xfrm>
      </p:grpSpPr>
      <p:pic>
        <p:nvPicPr>
          <p:cNvPr id="3" name="Picture 2" descr="A brick building with a door and a red door  AI-generated content may be incorrect.">
            <a:extLst>
              <a:ext uri="{FF2B5EF4-FFF2-40B4-BE49-F238E27FC236}">
                <a16:creationId xmlns:a16="http://schemas.microsoft.com/office/drawing/2014/main" id="{C615ED13-3FAD-4A70-9EC6-3D50FD1F2004}"/>
              </a:ext>
            </a:extLst>
          </p:cNvPr>
          <p:cNvPicPr>
            <a:picLocks noChangeAspect="1"/>
          </p:cNvPicPr>
          <p:nvPr/>
        </p:nvPicPr>
        <p:blipFill>
          <a:blip r:embed="rId3">
            <a:alphaModFix amt="0"/>
          </a:blip>
          <a:srcRect l="46" t="-50" r="3487" b="33790"/>
          <a:stretch>
            <a:fillRect/>
          </a:stretch>
        </p:blipFill>
        <p:spPr>
          <a:xfrm>
            <a:off x="-1347" y="1179"/>
            <a:ext cx="12343809" cy="6831605"/>
          </a:xfrm>
          <a:prstGeom prst="rect">
            <a:avLst/>
          </a:prstGeom>
        </p:spPr>
      </p:pic>
      <p:pic>
        <p:nvPicPr>
          <p:cNvPr id="4" name="Picture 3" descr="A blue and orange sky over mountains  AI-generated content may be incorrect.">
            <a:extLst>
              <a:ext uri="{FF2B5EF4-FFF2-40B4-BE49-F238E27FC236}">
                <a16:creationId xmlns:a16="http://schemas.microsoft.com/office/drawing/2014/main" id="{F4FA57D5-197F-3357-797A-6A642559B50C}"/>
              </a:ext>
            </a:extLst>
          </p:cNvPr>
          <p:cNvPicPr>
            <a:picLocks noChangeAspect="1"/>
          </p:cNvPicPr>
          <p:nvPr/>
        </p:nvPicPr>
        <p:blipFill>
          <a:blip r:embed="rId4">
            <a:alphaModFix amt="22000"/>
          </a:blip>
          <a:srcRect t="37268" r="-95" b="100"/>
          <a:stretch>
            <a:fillRect/>
          </a:stretch>
        </p:blipFill>
        <p:spPr>
          <a:xfrm>
            <a:off x="0" y="0"/>
            <a:ext cx="12192013" cy="6835276"/>
          </a:xfrm>
          <a:prstGeom prst="rect">
            <a:avLst/>
          </a:prstGeom>
        </p:spPr>
      </p:pic>
      <p:sp>
        <p:nvSpPr>
          <p:cNvPr id="6" name="Title 1">
            <a:extLst>
              <a:ext uri="{FF2B5EF4-FFF2-40B4-BE49-F238E27FC236}">
                <a16:creationId xmlns:a16="http://schemas.microsoft.com/office/drawing/2014/main" id="{6CC9783D-9F98-2B3F-78D2-C80094AED381}"/>
              </a:ext>
            </a:extLst>
          </p:cNvPr>
          <p:cNvSpPr txBox="1">
            <a:spLocks/>
          </p:cNvSpPr>
          <p:nvPr/>
        </p:nvSpPr>
        <p:spPr>
          <a:xfrm>
            <a:off x="693118" y="435424"/>
            <a:ext cx="10954878" cy="84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b="1" u="sng" kern="0"/>
          </a:p>
        </p:txBody>
      </p:sp>
      <p:graphicFrame>
        <p:nvGraphicFramePr>
          <p:cNvPr id="7" name="Table 6">
            <a:extLst>
              <a:ext uri="{FF2B5EF4-FFF2-40B4-BE49-F238E27FC236}">
                <a16:creationId xmlns:a16="http://schemas.microsoft.com/office/drawing/2014/main" id="{B7BE22A3-6582-1206-EA0B-DA49AF3328CF}"/>
              </a:ext>
            </a:extLst>
          </p:cNvPr>
          <p:cNvGraphicFramePr>
            <a:graphicFrameLocks noGrp="1"/>
          </p:cNvGraphicFramePr>
          <p:nvPr>
            <p:extLst>
              <p:ext uri="{D42A27DB-BD31-4B8C-83A1-F6EECF244321}">
                <p14:modId xmlns:p14="http://schemas.microsoft.com/office/powerpoint/2010/main" val="4138953793"/>
              </p:ext>
            </p:extLst>
          </p:nvPr>
        </p:nvGraphicFramePr>
        <p:xfrm>
          <a:off x="875470" y="1358279"/>
          <a:ext cx="10473848" cy="3954686"/>
        </p:xfrm>
        <a:graphic>
          <a:graphicData uri="http://schemas.openxmlformats.org/drawingml/2006/table">
            <a:tbl>
              <a:tblPr firstRow="1" bandRow="1">
                <a:tableStyleId>{21E4AEA4-8DFA-4A89-87EB-49C32662AFE0}</a:tableStyleId>
              </a:tblPr>
              <a:tblGrid>
                <a:gridCol w="5155757">
                  <a:extLst>
                    <a:ext uri="{9D8B030D-6E8A-4147-A177-3AD203B41FA5}">
                      <a16:colId xmlns:a16="http://schemas.microsoft.com/office/drawing/2014/main" val="1948588349"/>
                    </a:ext>
                  </a:extLst>
                </a:gridCol>
                <a:gridCol w="5318091">
                  <a:extLst>
                    <a:ext uri="{9D8B030D-6E8A-4147-A177-3AD203B41FA5}">
                      <a16:colId xmlns:a16="http://schemas.microsoft.com/office/drawing/2014/main" val="3385415087"/>
                    </a:ext>
                  </a:extLst>
                </a:gridCol>
              </a:tblGrid>
              <a:tr h="369011">
                <a:tc>
                  <a:txBody>
                    <a:bodyPr/>
                    <a:lstStyle/>
                    <a:p>
                      <a:pPr lvl="0">
                        <a:buNone/>
                      </a:pPr>
                      <a:r>
                        <a:rPr lang="en-US" sz="2400" b="1" dirty="0">
                          <a:latin typeface="Arial"/>
                          <a:cs typeface="Arial"/>
                        </a:rPr>
                        <a:t>Misuse</a:t>
                      </a:r>
                    </a:p>
                  </a:txBody>
                  <a:tcPr/>
                </a:tc>
                <a:tc>
                  <a:txBody>
                    <a:bodyPr/>
                    <a:lstStyle/>
                    <a:p>
                      <a:pPr lvl="0">
                        <a:buNone/>
                      </a:pPr>
                      <a:r>
                        <a:rPr lang="en-US" sz="2400" b="1" dirty="0">
                          <a:latin typeface="Arial"/>
                          <a:cs typeface="Arial"/>
                        </a:rPr>
                        <a:t>Better Approach</a:t>
                      </a:r>
                    </a:p>
                  </a:txBody>
                  <a:tcPr/>
                </a:tc>
                <a:extLst>
                  <a:ext uri="{0D108BD9-81ED-4DB2-BD59-A6C34878D82A}">
                    <a16:rowId xmlns:a16="http://schemas.microsoft.com/office/drawing/2014/main" val="603760973"/>
                  </a:ext>
                </a:extLst>
              </a:tr>
              <a:tr h="786582">
                <a:tc>
                  <a:txBody>
                    <a:bodyPr/>
                    <a:lstStyle/>
                    <a:p>
                      <a:pPr lvl="0">
                        <a:buNone/>
                      </a:pPr>
                      <a:r>
                        <a:rPr lang="en-US" sz="1600" b="1" dirty="0">
                          <a:solidFill>
                            <a:schemeClr val="bg2"/>
                          </a:solidFill>
                          <a:latin typeface="Arial"/>
                          <a:cs typeface="Arial"/>
                        </a:rPr>
                        <a:t>Expecting perfect answers </a:t>
                      </a:r>
                      <a:r>
                        <a:rPr lang="en-US" sz="1600" b="0" dirty="0">
                          <a:solidFill>
                            <a:schemeClr val="bg2"/>
                          </a:solidFill>
                          <a:latin typeface="Arial"/>
                          <a:cs typeface="Arial"/>
                        </a:rPr>
                        <a:t>without providing context</a:t>
                      </a:r>
                    </a:p>
                  </a:txBody>
                  <a:tcPr/>
                </a:tc>
                <a:tc>
                  <a:txBody>
                    <a:bodyPr/>
                    <a:lstStyle/>
                    <a:p>
                      <a:pPr lvl="0">
                        <a:buNone/>
                      </a:pPr>
                      <a:r>
                        <a:rPr lang="en-US" sz="1600" b="1" dirty="0">
                          <a:solidFill>
                            <a:schemeClr val="bg2"/>
                          </a:solidFill>
                          <a:latin typeface="Arial"/>
                          <a:cs typeface="Arial"/>
                        </a:rPr>
                        <a:t>Provide goals, constraints, examples, and tone preferences up front. </a:t>
                      </a:r>
                      <a:r>
                        <a:rPr lang="en-US" sz="1600" b="0" dirty="0">
                          <a:solidFill>
                            <a:schemeClr val="bg2"/>
                          </a:solidFill>
                          <a:latin typeface="Arial"/>
                          <a:cs typeface="Arial"/>
                        </a:rPr>
                        <a:t>Refine as needed.</a:t>
                      </a:r>
                      <a:endParaRPr lang="en-US" sz="1600" b="1" dirty="0">
                        <a:solidFill>
                          <a:schemeClr val="bg2"/>
                        </a:solidFill>
                        <a:latin typeface="Arial"/>
                        <a:cs typeface="Arial"/>
                      </a:endParaRPr>
                    </a:p>
                  </a:txBody>
                  <a:tcPr/>
                </a:tc>
                <a:extLst>
                  <a:ext uri="{0D108BD9-81ED-4DB2-BD59-A6C34878D82A}">
                    <a16:rowId xmlns:a16="http://schemas.microsoft.com/office/drawing/2014/main" val="2643241601"/>
                  </a:ext>
                </a:extLst>
              </a:tr>
              <a:tr h="640433">
                <a:tc>
                  <a:txBody>
                    <a:bodyPr/>
                    <a:lstStyle/>
                    <a:p>
                      <a:pPr lvl="0">
                        <a:buNone/>
                      </a:pPr>
                      <a:r>
                        <a:rPr lang="en-US" sz="1600" b="1" dirty="0">
                          <a:solidFill>
                            <a:schemeClr val="bg2"/>
                          </a:solidFill>
                          <a:latin typeface="Arial"/>
                          <a:cs typeface="Arial"/>
                        </a:rPr>
                        <a:t>Copy-pasting</a:t>
                      </a:r>
                      <a:r>
                        <a:rPr lang="en-US" sz="1600" b="0" dirty="0">
                          <a:solidFill>
                            <a:schemeClr val="bg2"/>
                          </a:solidFill>
                          <a:latin typeface="Arial"/>
                          <a:cs typeface="Arial"/>
                        </a:rPr>
                        <a:t> the output without editing</a:t>
                      </a:r>
                    </a:p>
                  </a:txBody>
                  <a:tcPr/>
                </a:tc>
                <a:tc>
                  <a:txBody>
                    <a:bodyPr/>
                    <a:lstStyle/>
                    <a:p>
                      <a:pPr lvl="0">
                        <a:buNone/>
                      </a:pPr>
                      <a:r>
                        <a:rPr lang="en-US" sz="1600" b="1" dirty="0">
                          <a:solidFill>
                            <a:schemeClr val="bg2"/>
                          </a:solidFill>
                          <a:latin typeface="Arial"/>
                          <a:cs typeface="Arial"/>
                        </a:rPr>
                        <a:t>AI drafts; humans refine</a:t>
                      </a:r>
                    </a:p>
                  </a:txBody>
                  <a:tcPr/>
                </a:tc>
                <a:extLst>
                  <a:ext uri="{0D108BD9-81ED-4DB2-BD59-A6C34878D82A}">
                    <a16:rowId xmlns:a16="http://schemas.microsoft.com/office/drawing/2014/main" val="2490550563"/>
                  </a:ext>
                </a:extLst>
              </a:tr>
              <a:tr h="670600">
                <a:tc>
                  <a:txBody>
                    <a:bodyPr/>
                    <a:lstStyle/>
                    <a:p>
                      <a:pPr lvl="0">
                        <a:buNone/>
                      </a:pPr>
                      <a:r>
                        <a:rPr lang="en-US" sz="1600" b="1" dirty="0">
                          <a:solidFill>
                            <a:schemeClr val="bg2"/>
                          </a:solidFill>
                          <a:latin typeface="Arial"/>
                          <a:cs typeface="Arial"/>
                        </a:rPr>
                        <a:t>Using AI for specialized judgment </a:t>
                      </a:r>
                      <a:r>
                        <a:rPr lang="en-US" sz="1600" b="0" dirty="0">
                          <a:solidFill>
                            <a:schemeClr val="bg2"/>
                          </a:solidFill>
                          <a:latin typeface="Arial"/>
                          <a:cs typeface="Arial"/>
                        </a:rPr>
                        <a:t>(legal, tax, HR)</a:t>
                      </a:r>
                    </a:p>
                  </a:txBody>
                  <a:tcPr/>
                </a:tc>
                <a:tc>
                  <a:txBody>
                    <a:bodyPr/>
                    <a:lstStyle/>
                    <a:p>
                      <a:pPr lvl="0">
                        <a:buNone/>
                      </a:pPr>
                      <a:r>
                        <a:rPr lang="en-US" sz="1600" b="1" dirty="0">
                          <a:solidFill>
                            <a:schemeClr val="bg2"/>
                          </a:solidFill>
                          <a:latin typeface="Arial"/>
                          <a:cs typeface="Arial"/>
                        </a:rPr>
                        <a:t>AI can summarize and prepare questions </a:t>
                      </a:r>
                      <a:r>
                        <a:rPr lang="en-US" sz="1600" b="0" dirty="0">
                          <a:solidFill>
                            <a:schemeClr val="bg2"/>
                          </a:solidFill>
                          <a:latin typeface="Arial"/>
                          <a:cs typeface="Arial"/>
                        </a:rPr>
                        <a:t>— not replace pros</a:t>
                      </a:r>
                    </a:p>
                  </a:txBody>
                  <a:tcPr/>
                </a:tc>
                <a:extLst>
                  <a:ext uri="{0D108BD9-81ED-4DB2-BD59-A6C34878D82A}">
                    <a16:rowId xmlns:a16="http://schemas.microsoft.com/office/drawing/2014/main" val="2498038603"/>
                  </a:ext>
                </a:extLst>
              </a:tr>
              <a:tr h="748675">
                <a:tc>
                  <a:txBody>
                    <a:bodyPr/>
                    <a:lstStyle/>
                    <a:p>
                      <a:pPr lvl="0">
                        <a:buNone/>
                      </a:pPr>
                      <a:r>
                        <a:rPr lang="en-US" sz="1600" b="1" dirty="0">
                          <a:solidFill>
                            <a:schemeClr val="bg2"/>
                          </a:solidFill>
                          <a:latin typeface="Arial"/>
                          <a:cs typeface="Arial"/>
                        </a:rPr>
                        <a:t>Pasting sensitive data </a:t>
                      </a:r>
                      <a:r>
                        <a:rPr lang="en-US" sz="1600" b="0" dirty="0">
                          <a:solidFill>
                            <a:schemeClr val="bg2"/>
                          </a:solidFill>
                          <a:latin typeface="Arial"/>
                          <a:cs typeface="Arial"/>
                        </a:rPr>
                        <a:t>(customer lists, client data, credit card numbers, financials, etc.)</a:t>
                      </a:r>
                    </a:p>
                  </a:txBody>
                  <a:tcPr/>
                </a:tc>
                <a:tc>
                  <a:txBody>
                    <a:bodyPr/>
                    <a:lstStyle/>
                    <a:p>
                      <a:pPr lvl="0">
                        <a:buNone/>
                      </a:pPr>
                      <a:r>
                        <a:rPr lang="en-US" sz="1600" b="1" dirty="0">
                          <a:solidFill>
                            <a:schemeClr val="bg2"/>
                          </a:solidFill>
                          <a:latin typeface="Arial"/>
                          <a:cs typeface="Arial"/>
                        </a:rPr>
                        <a:t>“When in doubt, leave it out”</a:t>
                      </a:r>
                      <a:endParaRPr lang="en-US" sz="1600" b="1" i="0" u="none" strike="noStrike" cap="none" dirty="0">
                        <a:solidFill>
                          <a:schemeClr val="bg2"/>
                        </a:solidFill>
                        <a:latin typeface="Arial"/>
                        <a:ea typeface="+mn-ea"/>
                        <a:cs typeface="Arial"/>
                        <a:sym typeface="Arial"/>
                      </a:endParaRPr>
                    </a:p>
                  </a:txBody>
                  <a:tcPr/>
                </a:tc>
                <a:extLst>
                  <a:ext uri="{0D108BD9-81ED-4DB2-BD59-A6C34878D82A}">
                    <a16:rowId xmlns:a16="http://schemas.microsoft.com/office/drawing/2014/main" val="2178758739"/>
                  </a:ext>
                </a:extLst>
              </a:tr>
              <a:tr h="651196">
                <a:tc>
                  <a:txBody>
                    <a:bodyPr/>
                    <a:lstStyle/>
                    <a:p>
                      <a:pPr lvl="0">
                        <a:buNone/>
                      </a:pPr>
                      <a:r>
                        <a:rPr lang="en-US" sz="1600" b="1" dirty="0">
                          <a:solidFill>
                            <a:schemeClr val="bg2"/>
                          </a:solidFill>
                          <a:latin typeface="Arial"/>
                          <a:cs typeface="Arial"/>
                        </a:rPr>
                        <a:t>Automating before understanding </a:t>
                      </a:r>
                      <a:r>
                        <a:rPr lang="en-US" sz="1600" b="0" dirty="0">
                          <a:solidFill>
                            <a:schemeClr val="bg2"/>
                          </a:solidFill>
                          <a:latin typeface="Arial"/>
                          <a:cs typeface="Arial"/>
                        </a:rPr>
                        <a:t>the process. If your process is broken, </a:t>
                      </a:r>
                      <a:r>
                        <a:rPr lang="en-US" sz="1600" b="0" dirty="0">
                          <a:solidFill>
                            <a:schemeClr val="bg2"/>
                          </a:solidFill>
                          <a:latin typeface="+mn-lt"/>
                          <a:cs typeface="Arial"/>
                        </a:rPr>
                        <a:t>AI just accelerates chaos</a:t>
                      </a:r>
                      <a:endParaRPr lang="en-US" sz="1600" b="0" dirty="0">
                        <a:solidFill>
                          <a:schemeClr val="bg2"/>
                        </a:solidFill>
                        <a:latin typeface="Arial"/>
                        <a:cs typeface="Arial"/>
                      </a:endParaRPr>
                    </a:p>
                  </a:txBody>
                  <a:tcPr/>
                </a:tc>
                <a:tc>
                  <a:txBody>
                    <a:bodyPr/>
                    <a:lstStyle/>
                    <a:p>
                      <a:pPr lvl="0">
                        <a:buNone/>
                      </a:pPr>
                      <a:r>
                        <a:rPr lang="en-US" sz="1600" b="1" dirty="0">
                          <a:solidFill>
                            <a:schemeClr val="bg2"/>
                          </a:solidFill>
                          <a:latin typeface="Arial"/>
                          <a:cs typeface="Arial"/>
                        </a:rPr>
                        <a:t>Take your time:</a:t>
                      </a:r>
                      <a:r>
                        <a:rPr lang="en-US" sz="1600" b="0" dirty="0">
                          <a:solidFill>
                            <a:schemeClr val="bg2"/>
                          </a:solidFill>
                          <a:latin typeface="Arial"/>
                          <a:cs typeface="Arial"/>
                        </a:rPr>
                        <a:t> test the workflow first, verify everything.</a:t>
                      </a:r>
                    </a:p>
                  </a:txBody>
                  <a:tcPr/>
                </a:tc>
                <a:extLst>
                  <a:ext uri="{0D108BD9-81ED-4DB2-BD59-A6C34878D82A}">
                    <a16:rowId xmlns:a16="http://schemas.microsoft.com/office/drawing/2014/main" val="1159141510"/>
                  </a:ext>
                </a:extLst>
              </a:tr>
            </a:tbl>
          </a:graphicData>
        </a:graphic>
      </p:graphicFrame>
      <p:sp>
        <p:nvSpPr>
          <p:cNvPr id="8" name="TextBox 7">
            <a:extLst>
              <a:ext uri="{FF2B5EF4-FFF2-40B4-BE49-F238E27FC236}">
                <a16:creationId xmlns:a16="http://schemas.microsoft.com/office/drawing/2014/main" id="{22404A93-4ABA-727F-E4EE-BD1506DB96F8}"/>
              </a:ext>
            </a:extLst>
          </p:cNvPr>
          <p:cNvSpPr txBox="1"/>
          <p:nvPr/>
        </p:nvSpPr>
        <p:spPr>
          <a:xfrm>
            <a:off x="875470" y="467389"/>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How to Use AI Well</a:t>
            </a:r>
          </a:p>
        </p:txBody>
      </p:sp>
      <p:sp>
        <p:nvSpPr>
          <p:cNvPr id="10" name="Rectangle: Rounded Corners 9">
            <a:extLst>
              <a:ext uri="{FF2B5EF4-FFF2-40B4-BE49-F238E27FC236}">
                <a16:creationId xmlns:a16="http://schemas.microsoft.com/office/drawing/2014/main" id="{A25FD677-D270-1BDA-0AC7-15B4D834D0D9}"/>
              </a:ext>
            </a:extLst>
          </p:cNvPr>
          <p:cNvSpPr/>
          <p:nvPr/>
        </p:nvSpPr>
        <p:spPr>
          <a:xfrm>
            <a:off x="580137" y="5575376"/>
            <a:ext cx="11031725" cy="1106360"/>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2"/>
                </a:solidFill>
                <a:latin typeface="Arial"/>
                <a:cs typeface="Arial"/>
                <a:sym typeface="Arial"/>
              </a:rPr>
              <a:t>Resources: </a:t>
            </a:r>
          </a:p>
          <a:p>
            <a:pPr algn="ctr"/>
            <a:r>
              <a:rPr lang="en-US" sz="1600" dirty="0">
                <a:solidFill>
                  <a:schemeClr val="bg2"/>
                </a:solidFill>
                <a:latin typeface="Arial"/>
                <a:cs typeface="Arial"/>
                <a:sym typeface="Arial"/>
                <a:hlinkClick r:id="rId5"/>
              </a:rPr>
              <a:t>Using AI Safely | Checking Content and Protecting Your Information</a:t>
            </a:r>
            <a:r>
              <a:rPr lang="en-US" sz="1600" dirty="0">
                <a:solidFill>
                  <a:schemeClr val="bg2"/>
                </a:solidFill>
                <a:latin typeface="Arial"/>
                <a:cs typeface="Arial"/>
                <a:sym typeface="Arial"/>
              </a:rPr>
              <a:t> </a:t>
            </a:r>
          </a:p>
          <a:p>
            <a:pPr algn="ctr"/>
            <a:r>
              <a:rPr lang="en-US" sz="1600" dirty="0">
                <a:solidFill>
                  <a:schemeClr val="bg2"/>
                </a:solidFill>
                <a:latin typeface="Arial"/>
                <a:cs typeface="Arial"/>
                <a:sym typeface="Arial"/>
                <a:hlinkClick r:id="rId6"/>
              </a:rPr>
              <a:t>5 Steps to Write Effective Prompts for AI</a:t>
            </a:r>
            <a:endParaRPr lang="en-US" sz="1600" dirty="0">
              <a:solidFill>
                <a:schemeClr val="bg2"/>
              </a:solidFill>
              <a:latin typeface="Arial"/>
              <a:cs typeface="Arial"/>
              <a:sym typeface="Arial"/>
            </a:endParaRPr>
          </a:p>
        </p:txBody>
      </p:sp>
    </p:spTree>
    <p:extLst>
      <p:ext uri="{BB962C8B-B14F-4D97-AF65-F5344CB8AC3E}">
        <p14:creationId xmlns:p14="http://schemas.microsoft.com/office/powerpoint/2010/main" val="149688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2696-4439-AD65-7C24-E0CCC2C0776E}"/>
            </a:ext>
          </a:extLst>
        </p:cNvPr>
        <p:cNvGrpSpPr/>
        <p:nvPr/>
      </p:nvGrpSpPr>
      <p:grpSpPr>
        <a:xfrm>
          <a:off x="0" y="0"/>
          <a:ext cx="0" cy="0"/>
          <a:chOff x="0" y="0"/>
          <a:chExt cx="0" cy="0"/>
        </a:xfrm>
      </p:grpSpPr>
      <p:pic>
        <p:nvPicPr>
          <p:cNvPr id="3" name="Picture 2" descr="A brick building with a door and a red door  AI-generated content may be incorrect.">
            <a:extLst>
              <a:ext uri="{FF2B5EF4-FFF2-40B4-BE49-F238E27FC236}">
                <a16:creationId xmlns:a16="http://schemas.microsoft.com/office/drawing/2014/main" id="{9C11EE92-92B3-7971-A3A2-9F2CE714FE46}"/>
              </a:ext>
            </a:extLst>
          </p:cNvPr>
          <p:cNvPicPr>
            <a:picLocks noChangeAspect="1"/>
          </p:cNvPicPr>
          <p:nvPr/>
        </p:nvPicPr>
        <p:blipFill>
          <a:blip r:embed="rId3">
            <a:alphaModFix amt="0"/>
          </a:blip>
          <a:srcRect l="46" t="-50" r="3487" b="33790"/>
          <a:stretch>
            <a:fillRect/>
          </a:stretch>
        </p:blipFill>
        <p:spPr>
          <a:xfrm>
            <a:off x="-1347" y="1179"/>
            <a:ext cx="12343809" cy="6831605"/>
          </a:xfrm>
          <a:prstGeom prst="rect">
            <a:avLst/>
          </a:prstGeom>
        </p:spPr>
      </p:pic>
      <p:pic>
        <p:nvPicPr>
          <p:cNvPr id="4" name="Picture 3" descr="A blue and orange sky over mountains  AI-generated content may be incorrect.">
            <a:extLst>
              <a:ext uri="{FF2B5EF4-FFF2-40B4-BE49-F238E27FC236}">
                <a16:creationId xmlns:a16="http://schemas.microsoft.com/office/drawing/2014/main" id="{8F1EF660-718D-91EE-EEEA-91949811508A}"/>
              </a:ext>
            </a:extLst>
          </p:cNvPr>
          <p:cNvPicPr>
            <a:picLocks noChangeAspect="1"/>
          </p:cNvPicPr>
          <p:nvPr/>
        </p:nvPicPr>
        <p:blipFill>
          <a:blip r:embed="rId4">
            <a:alphaModFix amt="22000"/>
          </a:blip>
          <a:srcRect t="37268" r="-95" b="100"/>
          <a:stretch>
            <a:fillRect/>
          </a:stretch>
        </p:blipFill>
        <p:spPr>
          <a:xfrm>
            <a:off x="0" y="0"/>
            <a:ext cx="12192013" cy="6835276"/>
          </a:xfrm>
          <a:prstGeom prst="rect">
            <a:avLst/>
          </a:prstGeom>
        </p:spPr>
      </p:pic>
      <p:sp>
        <p:nvSpPr>
          <p:cNvPr id="6" name="Title 1">
            <a:extLst>
              <a:ext uri="{FF2B5EF4-FFF2-40B4-BE49-F238E27FC236}">
                <a16:creationId xmlns:a16="http://schemas.microsoft.com/office/drawing/2014/main" id="{944978DE-ABA7-F015-1D6A-34CCD0295327}"/>
              </a:ext>
            </a:extLst>
          </p:cNvPr>
          <p:cNvSpPr txBox="1">
            <a:spLocks/>
          </p:cNvSpPr>
          <p:nvPr/>
        </p:nvSpPr>
        <p:spPr>
          <a:xfrm>
            <a:off x="693118" y="435424"/>
            <a:ext cx="10954878" cy="84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b="1" u="sng" kern="0"/>
          </a:p>
        </p:txBody>
      </p:sp>
      <p:sp>
        <p:nvSpPr>
          <p:cNvPr id="8" name="TextBox 7">
            <a:extLst>
              <a:ext uri="{FF2B5EF4-FFF2-40B4-BE49-F238E27FC236}">
                <a16:creationId xmlns:a16="http://schemas.microsoft.com/office/drawing/2014/main" id="{485AA2FA-4693-D3EE-A800-B245A586FFB0}"/>
              </a:ext>
            </a:extLst>
          </p:cNvPr>
          <p:cNvSpPr txBox="1"/>
          <p:nvPr/>
        </p:nvSpPr>
        <p:spPr>
          <a:xfrm>
            <a:off x="875470" y="467389"/>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Writing Good Prompts</a:t>
            </a:r>
          </a:p>
        </p:txBody>
      </p:sp>
      <p:sp>
        <p:nvSpPr>
          <p:cNvPr id="2" name="Rectangle: Rounded Corners 1">
            <a:extLst>
              <a:ext uri="{FF2B5EF4-FFF2-40B4-BE49-F238E27FC236}">
                <a16:creationId xmlns:a16="http://schemas.microsoft.com/office/drawing/2014/main" id="{4EE19922-5E72-6AF9-AE75-BEA6884C13C2}"/>
              </a:ext>
            </a:extLst>
          </p:cNvPr>
          <p:cNvSpPr/>
          <p:nvPr/>
        </p:nvSpPr>
        <p:spPr>
          <a:xfrm>
            <a:off x="580137" y="5983940"/>
            <a:ext cx="11031725" cy="697795"/>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2"/>
                </a:solidFill>
                <a:latin typeface="Arial"/>
                <a:cs typeface="Arial"/>
                <a:sym typeface="Arial"/>
              </a:rPr>
              <a:t>Resources: </a:t>
            </a:r>
          </a:p>
          <a:p>
            <a:pPr algn="ctr"/>
            <a:r>
              <a:rPr lang="en-US" sz="1600" dirty="0">
                <a:solidFill>
                  <a:schemeClr val="bg2"/>
                </a:solidFill>
                <a:latin typeface="Arial"/>
                <a:cs typeface="Arial"/>
                <a:sym typeface="Arial"/>
                <a:hlinkClick r:id="rId5"/>
              </a:rPr>
              <a:t>5 Steps to Write Effective Prompts for AI</a:t>
            </a:r>
            <a:endParaRPr lang="en-US" sz="1600" dirty="0">
              <a:solidFill>
                <a:schemeClr val="bg2"/>
              </a:solidFill>
              <a:latin typeface="Arial"/>
              <a:cs typeface="Arial"/>
              <a:sym typeface="Arial"/>
            </a:endParaRPr>
          </a:p>
        </p:txBody>
      </p:sp>
      <p:pic>
        <p:nvPicPr>
          <p:cNvPr id="9" name="Picture 8">
            <a:extLst>
              <a:ext uri="{FF2B5EF4-FFF2-40B4-BE49-F238E27FC236}">
                <a16:creationId xmlns:a16="http://schemas.microsoft.com/office/drawing/2014/main" id="{802751C7-C021-9D7D-2F35-0AB0F14535DE}"/>
              </a:ext>
            </a:extLst>
          </p:cNvPr>
          <p:cNvPicPr>
            <a:picLocks noChangeAspect="1"/>
          </p:cNvPicPr>
          <p:nvPr/>
        </p:nvPicPr>
        <p:blipFill>
          <a:blip r:embed="rId6"/>
          <a:stretch>
            <a:fillRect/>
          </a:stretch>
        </p:blipFill>
        <p:spPr>
          <a:xfrm>
            <a:off x="1890239" y="1879509"/>
            <a:ext cx="8411521" cy="3098981"/>
          </a:xfrm>
          <a:prstGeom prst="rect">
            <a:avLst/>
          </a:prstGeom>
        </p:spPr>
      </p:pic>
    </p:spTree>
    <p:extLst>
      <p:ext uri="{BB962C8B-B14F-4D97-AF65-F5344CB8AC3E}">
        <p14:creationId xmlns:p14="http://schemas.microsoft.com/office/powerpoint/2010/main" val="193059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6E685-4286-0FEC-AA9C-88216C1AA832}"/>
            </a:ext>
          </a:extLst>
        </p:cNvPr>
        <p:cNvGrpSpPr/>
        <p:nvPr/>
      </p:nvGrpSpPr>
      <p:grpSpPr>
        <a:xfrm>
          <a:off x="0" y="0"/>
          <a:ext cx="0" cy="0"/>
          <a:chOff x="0" y="0"/>
          <a:chExt cx="0" cy="0"/>
        </a:xfrm>
      </p:grpSpPr>
      <p:pic>
        <p:nvPicPr>
          <p:cNvPr id="3" name="Picture 2" descr="A brick building with a door and a red door  AI-generated content may be incorrect.">
            <a:extLst>
              <a:ext uri="{FF2B5EF4-FFF2-40B4-BE49-F238E27FC236}">
                <a16:creationId xmlns:a16="http://schemas.microsoft.com/office/drawing/2014/main" id="{27356D71-83FE-C26C-9968-03F8DAF5C8D9}"/>
              </a:ext>
            </a:extLst>
          </p:cNvPr>
          <p:cNvPicPr>
            <a:picLocks noChangeAspect="1"/>
          </p:cNvPicPr>
          <p:nvPr/>
        </p:nvPicPr>
        <p:blipFill>
          <a:blip r:embed="rId3">
            <a:alphaModFix amt="0"/>
          </a:blip>
          <a:srcRect l="46" t="-50" r="3487" b="33790"/>
          <a:stretch>
            <a:fillRect/>
          </a:stretch>
        </p:blipFill>
        <p:spPr>
          <a:xfrm>
            <a:off x="-1347" y="1179"/>
            <a:ext cx="12343809" cy="6831605"/>
          </a:xfrm>
          <a:prstGeom prst="rect">
            <a:avLst/>
          </a:prstGeom>
        </p:spPr>
      </p:pic>
      <p:pic>
        <p:nvPicPr>
          <p:cNvPr id="4" name="Picture 3" descr="A blue and orange sky over mountains  AI-generated content may be incorrect.">
            <a:extLst>
              <a:ext uri="{FF2B5EF4-FFF2-40B4-BE49-F238E27FC236}">
                <a16:creationId xmlns:a16="http://schemas.microsoft.com/office/drawing/2014/main" id="{56D9AE11-3E2A-1C0E-059C-AADA3784DFF6}"/>
              </a:ext>
            </a:extLst>
          </p:cNvPr>
          <p:cNvPicPr>
            <a:picLocks noChangeAspect="1"/>
          </p:cNvPicPr>
          <p:nvPr/>
        </p:nvPicPr>
        <p:blipFill>
          <a:blip r:embed="rId4">
            <a:alphaModFix amt="22000"/>
          </a:blip>
          <a:srcRect t="37268" r="-95" b="100"/>
          <a:stretch>
            <a:fillRect/>
          </a:stretch>
        </p:blipFill>
        <p:spPr>
          <a:xfrm>
            <a:off x="0" y="0"/>
            <a:ext cx="12192013" cy="6835276"/>
          </a:xfrm>
          <a:prstGeom prst="rect">
            <a:avLst/>
          </a:prstGeom>
        </p:spPr>
      </p:pic>
      <p:sp>
        <p:nvSpPr>
          <p:cNvPr id="6" name="Title 1">
            <a:extLst>
              <a:ext uri="{FF2B5EF4-FFF2-40B4-BE49-F238E27FC236}">
                <a16:creationId xmlns:a16="http://schemas.microsoft.com/office/drawing/2014/main" id="{C89B43DC-A733-D5F8-B1FB-31689CD3D516}"/>
              </a:ext>
            </a:extLst>
          </p:cNvPr>
          <p:cNvSpPr txBox="1">
            <a:spLocks/>
          </p:cNvSpPr>
          <p:nvPr/>
        </p:nvSpPr>
        <p:spPr>
          <a:xfrm>
            <a:off x="693118" y="435424"/>
            <a:ext cx="10954878" cy="84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b="1" u="sng" kern="0"/>
          </a:p>
        </p:txBody>
      </p:sp>
      <p:graphicFrame>
        <p:nvGraphicFramePr>
          <p:cNvPr id="7" name="Table 6">
            <a:extLst>
              <a:ext uri="{FF2B5EF4-FFF2-40B4-BE49-F238E27FC236}">
                <a16:creationId xmlns:a16="http://schemas.microsoft.com/office/drawing/2014/main" id="{40E03840-C812-4546-DCC9-1C7F12198C7B}"/>
              </a:ext>
            </a:extLst>
          </p:cNvPr>
          <p:cNvGraphicFramePr>
            <a:graphicFrameLocks noGrp="1"/>
          </p:cNvGraphicFramePr>
          <p:nvPr>
            <p:extLst>
              <p:ext uri="{D42A27DB-BD31-4B8C-83A1-F6EECF244321}">
                <p14:modId xmlns:p14="http://schemas.microsoft.com/office/powerpoint/2010/main" val="3705311544"/>
              </p:ext>
            </p:extLst>
          </p:nvPr>
        </p:nvGraphicFramePr>
        <p:xfrm>
          <a:off x="580137" y="1888776"/>
          <a:ext cx="11029110" cy="2743200"/>
        </p:xfrm>
        <a:graphic>
          <a:graphicData uri="http://schemas.openxmlformats.org/drawingml/2006/table">
            <a:tbl>
              <a:tblPr firstRow="1" bandRow="1">
                <a:tableStyleId>{21E4AEA4-8DFA-4A89-87EB-49C32662AFE0}</a:tableStyleId>
              </a:tblPr>
              <a:tblGrid>
                <a:gridCol w="5429085">
                  <a:extLst>
                    <a:ext uri="{9D8B030D-6E8A-4147-A177-3AD203B41FA5}">
                      <a16:colId xmlns:a16="http://schemas.microsoft.com/office/drawing/2014/main" val="1948588349"/>
                    </a:ext>
                  </a:extLst>
                </a:gridCol>
                <a:gridCol w="5600025">
                  <a:extLst>
                    <a:ext uri="{9D8B030D-6E8A-4147-A177-3AD203B41FA5}">
                      <a16:colId xmlns:a16="http://schemas.microsoft.com/office/drawing/2014/main" val="3385415087"/>
                    </a:ext>
                  </a:extLst>
                </a:gridCol>
              </a:tblGrid>
              <a:tr h="369011">
                <a:tc>
                  <a:txBody>
                    <a:bodyPr/>
                    <a:lstStyle/>
                    <a:p>
                      <a:pPr lvl="0">
                        <a:buNone/>
                      </a:pPr>
                      <a:r>
                        <a:rPr lang="en-US" sz="2400" b="1" dirty="0">
                          <a:latin typeface="Arial"/>
                          <a:cs typeface="Arial"/>
                        </a:rPr>
                        <a:t>Basic Prompt</a:t>
                      </a:r>
                    </a:p>
                  </a:txBody>
                  <a:tcPr/>
                </a:tc>
                <a:tc>
                  <a:txBody>
                    <a:bodyPr/>
                    <a:lstStyle/>
                    <a:p>
                      <a:pPr lvl="0">
                        <a:buNone/>
                      </a:pPr>
                      <a:r>
                        <a:rPr lang="en-US" sz="2400" b="1" dirty="0">
                          <a:latin typeface="Arial"/>
                          <a:cs typeface="Arial"/>
                        </a:rPr>
                        <a:t>Better Approach</a:t>
                      </a:r>
                    </a:p>
                  </a:txBody>
                  <a:tcPr/>
                </a:tc>
                <a:extLst>
                  <a:ext uri="{0D108BD9-81ED-4DB2-BD59-A6C34878D82A}">
                    <a16:rowId xmlns:a16="http://schemas.microsoft.com/office/drawing/2014/main" val="603760973"/>
                  </a:ext>
                </a:extLst>
              </a:tr>
              <a:tr h="786582">
                <a:tc>
                  <a:txBody>
                    <a:bodyPr/>
                    <a:lstStyle/>
                    <a:p>
                      <a:pPr lvl="0">
                        <a:buNone/>
                      </a:pPr>
                      <a:r>
                        <a:rPr lang="en-US" sz="1600" b="0" dirty="0">
                          <a:solidFill>
                            <a:schemeClr val="bg2"/>
                          </a:solidFill>
                          <a:latin typeface="Arial"/>
                          <a:cs typeface="Arial"/>
                        </a:rPr>
                        <a:t>Write me a product description for a wooden spoon:</a:t>
                      </a:r>
                    </a:p>
                    <a:p>
                      <a:pPr lvl="0">
                        <a:buNone/>
                      </a:pPr>
                      <a:endParaRPr lang="en-US" sz="1600" b="0" dirty="0">
                        <a:solidFill>
                          <a:schemeClr val="bg2"/>
                        </a:solidFill>
                        <a:latin typeface="Arial"/>
                        <a:cs typeface="Arial"/>
                      </a:endParaRPr>
                    </a:p>
                    <a:p>
                      <a:pPr lvl="0">
                        <a:buNone/>
                      </a:pPr>
                      <a:endParaRPr lang="en-US" sz="1600" b="0" dirty="0">
                        <a:solidFill>
                          <a:schemeClr val="bg2"/>
                        </a:solidFill>
                        <a:latin typeface="Arial"/>
                        <a:cs typeface="Arial"/>
                      </a:endParaRPr>
                    </a:p>
                  </a:txBody>
                  <a:tcPr/>
                </a:tc>
                <a:tc>
                  <a:txBody>
                    <a:bodyPr/>
                    <a:lstStyle/>
                    <a:p>
                      <a:pPr lvl="0">
                        <a:buNone/>
                      </a:pPr>
                      <a:r>
                        <a:rPr lang="en-US" sz="1600" b="0" dirty="0">
                          <a:solidFill>
                            <a:schemeClr val="bg2"/>
                          </a:solidFill>
                          <a:latin typeface="Arial"/>
                          <a:cs typeface="Arial"/>
                        </a:rPr>
                        <a:t>I am small business owner who makes wooden kitchen products in my workshop and sells them internationally through my online store.</a:t>
                      </a:r>
                    </a:p>
                    <a:p>
                      <a:pPr lvl="0">
                        <a:buNone/>
                      </a:pPr>
                      <a:endParaRPr lang="en-US" sz="1600" b="0" dirty="0">
                        <a:solidFill>
                          <a:schemeClr val="bg2"/>
                        </a:solidFill>
                        <a:latin typeface="Arial"/>
                        <a:cs typeface="Arial"/>
                      </a:endParaRPr>
                    </a:p>
                    <a:p>
                      <a:pPr lvl="0">
                        <a:buNone/>
                      </a:pPr>
                      <a:r>
                        <a:rPr lang="en-US" sz="1600" b="0" dirty="0">
                          <a:solidFill>
                            <a:schemeClr val="bg2"/>
                          </a:solidFill>
                          <a:latin typeface="Arial"/>
                          <a:cs typeface="Arial"/>
                        </a:rPr>
                        <a:t>Write me a product description under 75 words for a </a:t>
                      </a:r>
                      <a:r>
                        <a:rPr lang="en-US" sz="1600" b="1" dirty="0">
                          <a:solidFill>
                            <a:schemeClr val="bg2"/>
                          </a:solidFill>
                          <a:latin typeface="Arial"/>
                          <a:cs typeface="Arial"/>
                        </a:rPr>
                        <a:t>hand-made wooden spoon </a:t>
                      </a:r>
                      <a:r>
                        <a:rPr lang="en-US" sz="1600" b="0" dirty="0">
                          <a:solidFill>
                            <a:schemeClr val="bg2"/>
                          </a:solidFill>
                          <a:latin typeface="Arial"/>
                          <a:cs typeface="Arial"/>
                        </a:rPr>
                        <a:t>that highlights its utility, authenticity, and local sourcing. Make sure it sounds like it’s written in my voice. The tone should be friendly &amp; down-to-earth like that of one cook speaking to another.</a:t>
                      </a:r>
                    </a:p>
                  </a:txBody>
                  <a:tcPr/>
                </a:tc>
                <a:extLst>
                  <a:ext uri="{0D108BD9-81ED-4DB2-BD59-A6C34878D82A}">
                    <a16:rowId xmlns:a16="http://schemas.microsoft.com/office/drawing/2014/main" val="2643241601"/>
                  </a:ext>
                </a:extLst>
              </a:tr>
            </a:tbl>
          </a:graphicData>
        </a:graphic>
      </p:graphicFrame>
      <p:sp>
        <p:nvSpPr>
          <p:cNvPr id="8" name="TextBox 7">
            <a:extLst>
              <a:ext uri="{FF2B5EF4-FFF2-40B4-BE49-F238E27FC236}">
                <a16:creationId xmlns:a16="http://schemas.microsoft.com/office/drawing/2014/main" id="{41452F6F-F47A-01F7-3F32-BCE95023D946}"/>
              </a:ext>
            </a:extLst>
          </p:cNvPr>
          <p:cNvSpPr txBox="1"/>
          <p:nvPr/>
        </p:nvSpPr>
        <p:spPr>
          <a:xfrm>
            <a:off x="875470" y="467389"/>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Writing Good Prompts</a:t>
            </a:r>
          </a:p>
        </p:txBody>
      </p:sp>
      <p:sp>
        <p:nvSpPr>
          <p:cNvPr id="2" name="Rectangle: Rounded Corners 1">
            <a:extLst>
              <a:ext uri="{FF2B5EF4-FFF2-40B4-BE49-F238E27FC236}">
                <a16:creationId xmlns:a16="http://schemas.microsoft.com/office/drawing/2014/main" id="{D05F1CFB-070C-E89E-57CF-659FEDA0CB67}"/>
              </a:ext>
            </a:extLst>
          </p:cNvPr>
          <p:cNvSpPr/>
          <p:nvPr/>
        </p:nvSpPr>
        <p:spPr>
          <a:xfrm>
            <a:off x="580137" y="5983940"/>
            <a:ext cx="11031725" cy="697795"/>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2"/>
                </a:solidFill>
                <a:latin typeface="Arial"/>
                <a:cs typeface="Arial"/>
                <a:sym typeface="Arial"/>
              </a:rPr>
              <a:t>Resources: </a:t>
            </a:r>
          </a:p>
          <a:p>
            <a:pPr algn="ctr"/>
            <a:r>
              <a:rPr lang="en-US" sz="1600" dirty="0">
                <a:solidFill>
                  <a:schemeClr val="bg2"/>
                </a:solidFill>
                <a:latin typeface="Arial"/>
                <a:cs typeface="Arial"/>
                <a:sym typeface="Arial"/>
                <a:hlinkClick r:id="rId5"/>
              </a:rPr>
              <a:t>5 Steps to Write Effective Prompts for AI</a:t>
            </a:r>
            <a:endParaRPr lang="en-US" sz="1600" dirty="0">
              <a:solidFill>
                <a:schemeClr val="bg2"/>
              </a:solidFill>
              <a:latin typeface="Arial"/>
              <a:cs typeface="Arial"/>
              <a:sym typeface="Arial"/>
            </a:endParaRPr>
          </a:p>
        </p:txBody>
      </p:sp>
    </p:spTree>
    <p:extLst>
      <p:ext uri="{BB962C8B-B14F-4D97-AF65-F5344CB8AC3E}">
        <p14:creationId xmlns:p14="http://schemas.microsoft.com/office/powerpoint/2010/main" val="145107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3C0E1-1BF9-C386-1B85-391C662C22BF}"/>
            </a:ext>
          </a:extLst>
        </p:cNvPr>
        <p:cNvGrpSpPr/>
        <p:nvPr/>
      </p:nvGrpSpPr>
      <p:grpSpPr>
        <a:xfrm>
          <a:off x="0" y="0"/>
          <a:ext cx="0" cy="0"/>
          <a:chOff x="0" y="0"/>
          <a:chExt cx="0" cy="0"/>
        </a:xfrm>
      </p:grpSpPr>
      <p:pic>
        <p:nvPicPr>
          <p:cNvPr id="3" name="Picture 2" descr="A brick building with a door and a red door  AI-generated content may be incorrect.">
            <a:extLst>
              <a:ext uri="{FF2B5EF4-FFF2-40B4-BE49-F238E27FC236}">
                <a16:creationId xmlns:a16="http://schemas.microsoft.com/office/drawing/2014/main" id="{A849E362-A697-D53D-E25B-F093FC71733D}"/>
              </a:ext>
            </a:extLst>
          </p:cNvPr>
          <p:cNvPicPr>
            <a:picLocks noChangeAspect="1"/>
          </p:cNvPicPr>
          <p:nvPr/>
        </p:nvPicPr>
        <p:blipFill>
          <a:blip r:embed="rId3">
            <a:alphaModFix amt="0"/>
          </a:blip>
          <a:srcRect l="46" t="-50" r="3487" b="33790"/>
          <a:stretch>
            <a:fillRect/>
          </a:stretch>
        </p:blipFill>
        <p:spPr>
          <a:xfrm>
            <a:off x="-1347" y="1179"/>
            <a:ext cx="12343809" cy="6831605"/>
          </a:xfrm>
          <a:prstGeom prst="rect">
            <a:avLst/>
          </a:prstGeom>
        </p:spPr>
      </p:pic>
      <p:pic>
        <p:nvPicPr>
          <p:cNvPr id="4" name="Picture 3" descr="A blue and orange sky over mountains  AI-generated content may be incorrect.">
            <a:extLst>
              <a:ext uri="{FF2B5EF4-FFF2-40B4-BE49-F238E27FC236}">
                <a16:creationId xmlns:a16="http://schemas.microsoft.com/office/drawing/2014/main" id="{7F966167-ADD4-31C5-DEE6-E784DC01DBD8}"/>
              </a:ext>
            </a:extLst>
          </p:cNvPr>
          <p:cNvPicPr>
            <a:picLocks noChangeAspect="1"/>
          </p:cNvPicPr>
          <p:nvPr/>
        </p:nvPicPr>
        <p:blipFill>
          <a:blip r:embed="rId4">
            <a:alphaModFix amt="22000"/>
          </a:blip>
          <a:srcRect t="37268" r="-95" b="100"/>
          <a:stretch>
            <a:fillRect/>
          </a:stretch>
        </p:blipFill>
        <p:spPr>
          <a:xfrm>
            <a:off x="0" y="0"/>
            <a:ext cx="12192013" cy="6835276"/>
          </a:xfrm>
          <a:prstGeom prst="rect">
            <a:avLst/>
          </a:prstGeom>
        </p:spPr>
      </p:pic>
      <p:sp>
        <p:nvSpPr>
          <p:cNvPr id="6" name="Title 1">
            <a:extLst>
              <a:ext uri="{FF2B5EF4-FFF2-40B4-BE49-F238E27FC236}">
                <a16:creationId xmlns:a16="http://schemas.microsoft.com/office/drawing/2014/main" id="{039D32C7-6219-5F2B-DEE4-3155FAD8B704}"/>
              </a:ext>
            </a:extLst>
          </p:cNvPr>
          <p:cNvSpPr txBox="1">
            <a:spLocks/>
          </p:cNvSpPr>
          <p:nvPr/>
        </p:nvSpPr>
        <p:spPr>
          <a:xfrm>
            <a:off x="693118" y="435424"/>
            <a:ext cx="10954878" cy="84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b="1" u="sng" kern="0"/>
          </a:p>
        </p:txBody>
      </p:sp>
      <p:graphicFrame>
        <p:nvGraphicFramePr>
          <p:cNvPr id="7" name="Table 6">
            <a:extLst>
              <a:ext uri="{FF2B5EF4-FFF2-40B4-BE49-F238E27FC236}">
                <a16:creationId xmlns:a16="http://schemas.microsoft.com/office/drawing/2014/main" id="{081BE675-5637-A0ED-5BF3-DBC6C0DC4CFF}"/>
              </a:ext>
            </a:extLst>
          </p:cNvPr>
          <p:cNvGraphicFramePr>
            <a:graphicFrameLocks noGrp="1"/>
          </p:cNvGraphicFramePr>
          <p:nvPr>
            <p:extLst>
              <p:ext uri="{D42A27DB-BD31-4B8C-83A1-F6EECF244321}">
                <p14:modId xmlns:p14="http://schemas.microsoft.com/office/powerpoint/2010/main" val="2303050119"/>
              </p:ext>
            </p:extLst>
          </p:nvPr>
        </p:nvGraphicFramePr>
        <p:xfrm>
          <a:off x="542669" y="1282623"/>
          <a:ext cx="11029110" cy="5242560"/>
        </p:xfrm>
        <a:graphic>
          <a:graphicData uri="http://schemas.openxmlformats.org/drawingml/2006/table">
            <a:tbl>
              <a:tblPr firstRow="1" bandRow="1">
                <a:tableStyleId>{21E4AEA4-8DFA-4A89-87EB-49C32662AFE0}</a:tableStyleId>
              </a:tblPr>
              <a:tblGrid>
                <a:gridCol w="5429085">
                  <a:extLst>
                    <a:ext uri="{9D8B030D-6E8A-4147-A177-3AD203B41FA5}">
                      <a16:colId xmlns:a16="http://schemas.microsoft.com/office/drawing/2014/main" val="1948588349"/>
                    </a:ext>
                  </a:extLst>
                </a:gridCol>
                <a:gridCol w="5600025">
                  <a:extLst>
                    <a:ext uri="{9D8B030D-6E8A-4147-A177-3AD203B41FA5}">
                      <a16:colId xmlns:a16="http://schemas.microsoft.com/office/drawing/2014/main" val="3385415087"/>
                    </a:ext>
                  </a:extLst>
                </a:gridCol>
              </a:tblGrid>
              <a:tr h="385024">
                <a:tc>
                  <a:txBody>
                    <a:bodyPr/>
                    <a:lstStyle/>
                    <a:p>
                      <a:pPr lvl="0">
                        <a:buNone/>
                      </a:pPr>
                      <a:r>
                        <a:rPr lang="en-US" sz="2400" b="1" dirty="0">
                          <a:latin typeface="Arial"/>
                          <a:cs typeface="Arial"/>
                        </a:rPr>
                        <a:t>Basic Prompt</a:t>
                      </a:r>
                    </a:p>
                  </a:txBody>
                  <a:tcPr/>
                </a:tc>
                <a:tc>
                  <a:txBody>
                    <a:bodyPr/>
                    <a:lstStyle/>
                    <a:p>
                      <a:pPr lvl="0">
                        <a:buNone/>
                      </a:pPr>
                      <a:r>
                        <a:rPr lang="en-US" sz="2400" b="1" dirty="0">
                          <a:latin typeface="Arial"/>
                          <a:cs typeface="Arial"/>
                        </a:rPr>
                        <a:t>Better Approach</a:t>
                      </a:r>
                    </a:p>
                  </a:txBody>
                  <a:tcPr/>
                </a:tc>
                <a:extLst>
                  <a:ext uri="{0D108BD9-81ED-4DB2-BD59-A6C34878D82A}">
                    <a16:rowId xmlns:a16="http://schemas.microsoft.com/office/drawing/2014/main" val="603760973"/>
                  </a:ext>
                </a:extLst>
              </a:tr>
              <a:tr h="4440613">
                <a:tc>
                  <a:txBody>
                    <a:bodyPr/>
                    <a:lstStyle/>
                    <a:p>
                      <a:r>
                        <a:rPr lang="en-US" sz="1400" b="1" i="0" u="none" strike="noStrike" cap="none" dirty="0">
                          <a:solidFill>
                            <a:schemeClr val="dk1"/>
                          </a:solidFill>
                          <a:effectLst/>
                          <a:latin typeface="+mn-lt"/>
                          <a:ea typeface="+mn-ea"/>
                          <a:cs typeface="+mn-cs"/>
                          <a:sym typeface="Arial"/>
                        </a:rPr>
                        <a:t>Handcrafted Wooden Spoon – Timeless Simplicity Meets Everyday Function</a:t>
                      </a:r>
                      <a:endParaRPr lang="en-US" sz="1400" b="0" i="0" u="none" strike="noStrike" cap="none" dirty="0">
                        <a:solidFill>
                          <a:schemeClr val="dk1"/>
                        </a:solidFill>
                        <a:effectLst/>
                        <a:latin typeface="+mn-lt"/>
                        <a:ea typeface="+mn-ea"/>
                        <a:cs typeface="+mn-cs"/>
                        <a:sym typeface="Arial"/>
                      </a:endParaRPr>
                    </a:p>
                    <a:p>
                      <a:r>
                        <a:rPr lang="en-US" sz="1400" b="0" i="0" u="none" strike="noStrike" cap="none" dirty="0">
                          <a:solidFill>
                            <a:schemeClr val="dk1"/>
                          </a:solidFill>
                          <a:effectLst/>
                          <a:latin typeface="+mn-lt"/>
                          <a:ea typeface="+mn-ea"/>
                          <a:cs typeface="+mn-cs"/>
                          <a:sym typeface="Arial"/>
                        </a:rPr>
                        <a:t>Bring natural warmth and durability to your kitchen with this beautifully handcrafted wooden spoon. Designed for both comfort and performance, it’s a versatile tool that makes everyday cooking feel a little more special.</a:t>
                      </a:r>
                    </a:p>
                    <a:p>
                      <a:endParaRPr lang="en-US" sz="1400" b="0" i="0" u="none" strike="noStrike" cap="none" dirty="0">
                        <a:solidFill>
                          <a:schemeClr val="dk1"/>
                        </a:solidFill>
                        <a:effectLst/>
                        <a:latin typeface="+mn-lt"/>
                        <a:ea typeface="+mn-ea"/>
                        <a:cs typeface="+mn-cs"/>
                        <a:sym typeface="Arial"/>
                      </a:endParaRPr>
                    </a:p>
                    <a:p>
                      <a:r>
                        <a:rPr lang="en-US" sz="1400" b="1" i="0" u="none" strike="noStrike" cap="none" dirty="0">
                          <a:solidFill>
                            <a:schemeClr val="dk1"/>
                          </a:solidFill>
                          <a:effectLst/>
                          <a:latin typeface="+mn-lt"/>
                          <a:ea typeface="+mn-ea"/>
                          <a:cs typeface="+mn-cs"/>
                          <a:sym typeface="Arial"/>
                        </a:rPr>
                        <a:t>Key Features:</a:t>
                      </a:r>
                      <a:endParaRPr lang="en-US" sz="1400" b="0" i="0" u="none" strike="noStrike" cap="none" dirty="0">
                        <a:solidFill>
                          <a:schemeClr val="dk1"/>
                        </a:solidFill>
                        <a:effectLst/>
                        <a:latin typeface="+mn-lt"/>
                        <a:ea typeface="+mn-ea"/>
                        <a:cs typeface="+mn-cs"/>
                        <a:sym typeface="Arial"/>
                      </a:endParaRPr>
                    </a:p>
                    <a:p>
                      <a:pPr lvl="0"/>
                      <a:r>
                        <a:rPr lang="en-US" sz="1400" b="1" i="0" u="none" strike="noStrike" cap="none" dirty="0">
                          <a:solidFill>
                            <a:schemeClr val="dk1"/>
                          </a:solidFill>
                          <a:effectLst/>
                          <a:latin typeface="+mn-lt"/>
                          <a:ea typeface="+mn-ea"/>
                          <a:cs typeface="+mn-cs"/>
                          <a:sym typeface="Arial"/>
                        </a:rPr>
                        <a:t>Premium Hardwood Construction:</a:t>
                      </a:r>
                      <a:r>
                        <a:rPr lang="en-US" sz="1400" b="0" i="0" u="none" strike="noStrike" cap="none" dirty="0">
                          <a:solidFill>
                            <a:schemeClr val="dk1"/>
                          </a:solidFill>
                          <a:effectLst/>
                          <a:latin typeface="+mn-lt"/>
                          <a:ea typeface="+mn-ea"/>
                          <a:cs typeface="+mn-cs"/>
                          <a:sym typeface="Arial"/>
                        </a:rPr>
                        <a:t> Made from sustainably sourced, high-quality wood for exceptional strength and longevity.</a:t>
                      </a:r>
                    </a:p>
                    <a:p>
                      <a:pPr lvl="0"/>
                      <a:r>
                        <a:rPr lang="en-US" sz="1400" b="1" i="0" u="none" strike="noStrike" cap="none" dirty="0">
                          <a:solidFill>
                            <a:schemeClr val="dk1"/>
                          </a:solidFill>
                          <a:effectLst/>
                          <a:latin typeface="+mn-lt"/>
                          <a:ea typeface="+mn-ea"/>
                          <a:cs typeface="+mn-cs"/>
                          <a:sym typeface="Arial"/>
                        </a:rPr>
                        <a:t>Smooth, Ergonomic Handle:</a:t>
                      </a:r>
                      <a:r>
                        <a:rPr lang="en-US" sz="1400" b="0" i="0" u="none" strike="noStrike" cap="none" dirty="0">
                          <a:solidFill>
                            <a:schemeClr val="dk1"/>
                          </a:solidFill>
                          <a:effectLst/>
                          <a:latin typeface="+mn-lt"/>
                          <a:ea typeface="+mn-ea"/>
                          <a:cs typeface="+mn-cs"/>
                          <a:sym typeface="Arial"/>
                        </a:rPr>
                        <a:t> Carefully shaped to fit comfortably in your hand, reducing fatigue during extended use.</a:t>
                      </a:r>
                    </a:p>
                    <a:p>
                      <a:pPr lvl="0"/>
                      <a:r>
                        <a:rPr lang="en-US" sz="1400" b="1" i="0" u="none" strike="noStrike" cap="none" dirty="0">
                          <a:solidFill>
                            <a:schemeClr val="dk1"/>
                          </a:solidFill>
                          <a:effectLst/>
                          <a:latin typeface="+mn-lt"/>
                          <a:ea typeface="+mn-ea"/>
                          <a:cs typeface="+mn-cs"/>
                          <a:sym typeface="Arial"/>
                        </a:rPr>
                        <a:t>Gentle on Cookware:</a:t>
                      </a:r>
                      <a:r>
                        <a:rPr lang="en-US" sz="1400" b="0" i="0" u="none" strike="noStrike" cap="none" dirty="0">
                          <a:solidFill>
                            <a:schemeClr val="dk1"/>
                          </a:solidFill>
                          <a:effectLst/>
                          <a:latin typeface="+mn-lt"/>
                          <a:ea typeface="+mn-ea"/>
                          <a:cs typeface="+mn-cs"/>
                          <a:sym typeface="Arial"/>
                        </a:rPr>
                        <a:t> Safe for use with nonstick, ceramic, and stainless steel surfaces—no scratches, no damage.</a:t>
                      </a:r>
                    </a:p>
                    <a:p>
                      <a:pPr lvl="0"/>
                      <a:r>
                        <a:rPr lang="en-US" sz="1400" b="1" i="0" u="none" strike="noStrike" cap="none" dirty="0">
                          <a:solidFill>
                            <a:schemeClr val="dk1"/>
                          </a:solidFill>
                          <a:effectLst/>
                          <a:latin typeface="+mn-lt"/>
                          <a:ea typeface="+mn-ea"/>
                          <a:cs typeface="+mn-cs"/>
                          <a:sym typeface="Arial"/>
                        </a:rPr>
                        <a:t>Heat Resistant &amp; Durable:</a:t>
                      </a:r>
                      <a:r>
                        <a:rPr lang="en-US" sz="1400" b="0" i="0" u="none" strike="noStrike" cap="none" dirty="0">
                          <a:solidFill>
                            <a:schemeClr val="dk1"/>
                          </a:solidFill>
                          <a:effectLst/>
                          <a:latin typeface="+mn-lt"/>
                          <a:ea typeface="+mn-ea"/>
                          <a:cs typeface="+mn-cs"/>
                          <a:sym typeface="Arial"/>
                        </a:rPr>
                        <a:t> Won’t warp or melt like plastic, making it ideal for stirring hot soups, sauces, and sautéed dishes.</a:t>
                      </a:r>
                    </a:p>
                    <a:p>
                      <a:pPr lvl="0"/>
                      <a:r>
                        <a:rPr lang="en-US" sz="1400" b="1" i="0" u="none" strike="noStrike" cap="none" dirty="0">
                          <a:solidFill>
                            <a:schemeClr val="dk1"/>
                          </a:solidFill>
                          <a:effectLst/>
                          <a:latin typeface="+mn-lt"/>
                          <a:ea typeface="+mn-ea"/>
                          <a:cs typeface="+mn-cs"/>
                          <a:sym typeface="Arial"/>
                        </a:rPr>
                        <a:t>Naturally Beautiful Grain:</a:t>
                      </a:r>
                      <a:r>
                        <a:rPr lang="en-US" sz="1400" b="0" i="0" u="none" strike="noStrike" cap="none" dirty="0">
                          <a:solidFill>
                            <a:schemeClr val="dk1"/>
                          </a:solidFill>
                          <a:effectLst/>
                          <a:latin typeface="+mn-lt"/>
                          <a:ea typeface="+mn-ea"/>
                          <a:cs typeface="+mn-cs"/>
                          <a:sym typeface="Arial"/>
                        </a:rPr>
                        <a:t> Each spoon features unique wood grain patterns, giving it a one-of-a-kind rustic charm.</a:t>
                      </a:r>
                    </a:p>
                    <a:p>
                      <a:r>
                        <a:rPr lang="en-US" sz="1400" b="1" i="0" u="none" strike="noStrike" cap="none" dirty="0">
                          <a:solidFill>
                            <a:schemeClr val="dk1"/>
                          </a:solidFill>
                          <a:effectLst/>
                          <a:latin typeface="+mn-lt"/>
                          <a:ea typeface="+mn-ea"/>
                          <a:cs typeface="+mn-cs"/>
                          <a:sym typeface="Arial"/>
                        </a:rPr>
                        <a:t>Why You’ll Love It:</a:t>
                      </a:r>
                      <a:r>
                        <a:rPr lang="en-US" sz="1400" b="0" i="0" u="none" strike="noStrike" cap="none" dirty="0">
                          <a:solidFill>
                            <a:schemeClr val="dk1"/>
                          </a:solidFill>
                          <a:effectLst/>
                          <a:latin typeface="+mn-lt"/>
                          <a:ea typeface="+mn-ea"/>
                          <a:cs typeface="+mn-cs"/>
                          <a:sym typeface="Arial"/>
                        </a:rPr>
                        <a:t> This wooden spoon blends form and function effortlessly. Whether you're mixing batter, stirring a simmering pot, or serving a homemade meal, it adds a touch of authenticity and craftsmanship…… </a:t>
                      </a:r>
                      <a:endParaRPr lang="en-US" sz="1600" b="0" dirty="0">
                        <a:solidFill>
                          <a:schemeClr val="bg2"/>
                        </a:solidFill>
                        <a:latin typeface="Arial"/>
                        <a:cs typeface="Arial"/>
                      </a:endParaRPr>
                    </a:p>
                  </a:txBody>
                  <a:tcPr/>
                </a:tc>
                <a:tc>
                  <a:txBody>
                    <a:bodyPr/>
                    <a:lstStyle/>
                    <a:p>
                      <a:pPr fontAlgn="t">
                        <a:lnSpc>
                          <a:spcPct val="150000"/>
                        </a:lnSpc>
                        <a:buNone/>
                      </a:pPr>
                      <a:r>
                        <a:rPr lang="en-US" sz="2000" b="0" i="1" dirty="0">
                          <a:effectLst/>
                          <a:latin typeface="Segoe UI" panose="020B0502040204020203" pitchFamily="34" charset="0"/>
                        </a:rPr>
                        <a:t>This is the kind of spoon I keep right by the stove. I make each one by hand from locally sourced wood, shaping it so it feels just right in your grip. It’s sturdy enough for everyday cooking and gentle on your cookware. Nothing fancy—just an honest, well-made spoon you’ll reach for again and again.</a:t>
                      </a:r>
                    </a:p>
                  </a:txBody>
                  <a:tcPr anchor="ctr"/>
                </a:tc>
                <a:extLst>
                  <a:ext uri="{0D108BD9-81ED-4DB2-BD59-A6C34878D82A}">
                    <a16:rowId xmlns:a16="http://schemas.microsoft.com/office/drawing/2014/main" val="2643241601"/>
                  </a:ext>
                </a:extLst>
              </a:tr>
            </a:tbl>
          </a:graphicData>
        </a:graphic>
      </p:graphicFrame>
      <p:sp>
        <p:nvSpPr>
          <p:cNvPr id="8" name="TextBox 7">
            <a:extLst>
              <a:ext uri="{FF2B5EF4-FFF2-40B4-BE49-F238E27FC236}">
                <a16:creationId xmlns:a16="http://schemas.microsoft.com/office/drawing/2014/main" id="{1D57CDE0-8B97-5BF1-B72C-BBD0CF281F7C}"/>
              </a:ext>
            </a:extLst>
          </p:cNvPr>
          <p:cNvSpPr txBox="1"/>
          <p:nvPr/>
        </p:nvSpPr>
        <p:spPr>
          <a:xfrm>
            <a:off x="875470" y="467389"/>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Writing Good Prompts</a:t>
            </a:r>
          </a:p>
        </p:txBody>
      </p:sp>
    </p:spTree>
    <p:extLst>
      <p:ext uri="{BB962C8B-B14F-4D97-AF65-F5344CB8AC3E}">
        <p14:creationId xmlns:p14="http://schemas.microsoft.com/office/powerpoint/2010/main" val="197905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C2A0B4D-9522-29C7-6078-D4913DA81098}"/>
              </a:ext>
            </a:extLst>
          </p:cNvPr>
          <p:cNvGrpSpPr/>
          <p:nvPr/>
        </p:nvGrpSpPr>
        <p:grpSpPr>
          <a:xfrm>
            <a:off x="1950176" y="1717040"/>
            <a:ext cx="8291646" cy="4518521"/>
            <a:chOff x="1950177" y="1046480"/>
            <a:chExt cx="8291646" cy="4518521"/>
          </a:xfrm>
        </p:grpSpPr>
        <p:pic>
          <p:nvPicPr>
            <p:cNvPr id="5" name="Picture 4">
              <a:extLst>
                <a:ext uri="{FF2B5EF4-FFF2-40B4-BE49-F238E27FC236}">
                  <a16:creationId xmlns:a16="http://schemas.microsoft.com/office/drawing/2014/main" id="{6EC3DBA0-FCC2-CA11-2F34-448732B0454A}"/>
                </a:ext>
              </a:extLst>
            </p:cNvPr>
            <p:cNvPicPr>
              <a:picLocks noChangeAspect="1"/>
            </p:cNvPicPr>
            <p:nvPr/>
          </p:nvPicPr>
          <p:blipFill>
            <a:blip r:embed="rId2"/>
            <a:stretch>
              <a:fillRect/>
            </a:stretch>
          </p:blipFill>
          <p:spPr>
            <a:xfrm>
              <a:off x="1950177" y="1046480"/>
              <a:ext cx="8291646" cy="3856008"/>
            </a:xfrm>
            <a:prstGeom prst="rect">
              <a:avLst/>
            </a:prstGeom>
          </p:spPr>
        </p:pic>
        <p:sp>
          <p:nvSpPr>
            <p:cNvPr id="6" name="TextBox 5">
              <a:extLst>
                <a:ext uri="{FF2B5EF4-FFF2-40B4-BE49-F238E27FC236}">
                  <a16:creationId xmlns:a16="http://schemas.microsoft.com/office/drawing/2014/main" id="{EC78A66A-26AF-C328-13C1-665BA8891757}"/>
                </a:ext>
              </a:extLst>
            </p:cNvPr>
            <p:cNvSpPr txBox="1"/>
            <p:nvPr/>
          </p:nvSpPr>
          <p:spPr>
            <a:xfrm>
              <a:off x="2712720" y="5195669"/>
              <a:ext cx="6766560" cy="369332"/>
            </a:xfrm>
            <a:prstGeom prst="rect">
              <a:avLst/>
            </a:prstGeom>
            <a:noFill/>
          </p:spPr>
          <p:txBody>
            <a:bodyPr wrap="square" rtlCol="0">
              <a:spAutoFit/>
            </a:bodyPr>
            <a:lstStyle/>
            <a:p>
              <a:r>
                <a:rPr lang="en-US" dirty="0">
                  <a:hlinkClick r:id="rId3"/>
                </a:rPr>
                <a:t>Handcrafted Wooden Mayo Knife | Rustic Butter &amp; Spread Knife</a:t>
              </a:r>
              <a:endParaRPr lang="en-US" dirty="0"/>
            </a:p>
          </p:txBody>
        </p:sp>
      </p:grpSp>
      <p:sp>
        <p:nvSpPr>
          <p:cNvPr id="8" name="TextBox 7">
            <a:extLst>
              <a:ext uri="{FF2B5EF4-FFF2-40B4-BE49-F238E27FC236}">
                <a16:creationId xmlns:a16="http://schemas.microsoft.com/office/drawing/2014/main" id="{3A253EB9-CB89-8B95-6548-2F0A595E47EF}"/>
              </a:ext>
            </a:extLst>
          </p:cNvPr>
          <p:cNvSpPr txBox="1"/>
          <p:nvPr/>
        </p:nvSpPr>
        <p:spPr>
          <a:xfrm>
            <a:off x="2795101" y="825809"/>
            <a:ext cx="6601797" cy="584775"/>
          </a:xfrm>
          <a:prstGeom prst="rect">
            <a:avLst/>
          </a:prstGeom>
          <a:noFill/>
        </p:spPr>
        <p:txBody>
          <a:bodyPr wrap="square" rtlCol="0">
            <a:spAutoFit/>
          </a:bodyPr>
          <a:lstStyle/>
          <a:p>
            <a:pPr algn="ctr"/>
            <a:r>
              <a:rPr lang="en-US" sz="3200" b="1" u="sng" dirty="0">
                <a:solidFill>
                  <a:schemeClr val="bg2"/>
                </a:solidFill>
              </a:rPr>
              <a:t>TG Designs Ex. 1</a:t>
            </a:r>
            <a:endParaRPr lang="en-US" sz="3000" b="1" u="sng" dirty="0">
              <a:solidFill>
                <a:schemeClr val="bg2"/>
              </a:solidFill>
            </a:endParaRPr>
          </a:p>
        </p:txBody>
      </p:sp>
    </p:spTree>
    <p:extLst>
      <p:ext uri="{BB962C8B-B14F-4D97-AF65-F5344CB8AC3E}">
        <p14:creationId xmlns:p14="http://schemas.microsoft.com/office/powerpoint/2010/main" val="227005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9751-1595-2D2D-41F3-6FD55531E31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68AE331-0288-3F16-358F-A30CB173336A}"/>
              </a:ext>
            </a:extLst>
          </p:cNvPr>
          <p:cNvSpPr txBox="1"/>
          <p:nvPr/>
        </p:nvSpPr>
        <p:spPr>
          <a:xfrm>
            <a:off x="2795101" y="825809"/>
            <a:ext cx="6601797" cy="584775"/>
          </a:xfrm>
          <a:prstGeom prst="rect">
            <a:avLst/>
          </a:prstGeom>
          <a:noFill/>
        </p:spPr>
        <p:txBody>
          <a:bodyPr wrap="square" rtlCol="0">
            <a:spAutoFit/>
          </a:bodyPr>
          <a:lstStyle/>
          <a:p>
            <a:pPr algn="ctr"/>
            <a:r>
              <a:rPr lang="en-US" sz="3200" b="1" u="sng" dirty="0">
                <a:solidFill>
                  <a:schemeClr val="bg2"/>
                </a:solidFill>
              </a:rPr>
              <a:t>TG Designs Ex. 2</a:t>
            </a:r>
            <a:endParaRPr lang="en-US" sz="3000" b="1" u="sng" dirty="0">
              <a:solidFill>
                <a:schemeClr val="bg2"/>
              </a:solidFill>
            </a:endParaRPr>
          </a:p>
        </p:txBody>
      </p:sp>
      <p:grpSp>
        <p:nvGrpSpPr>
          <p:cNvPr id="9" name="Group 8">
            <a:extLst>
              <a:ext uri="{FF2B5EF4-FFF2-40B4-BE49-F238E27FC236}">
                <a16:creationId xmlns:a16="http://schemas.microsoft.com/office/drawing/2014/main" id="{21E2D360-5582-ED5A-0673-8D3219EAF9F3}"/>
              </a:ext>
            </a:extLst>
          </p:cNvPr>
          <p:cNvGrpSpPr/>
          <p:nvPr/>
        </p:nvGrpSpPr>
        <p:grpSpPr>
          <a:xfrm>
            <a:off x="403859" y="1869118"/>
            <a:ext cx="8356600" cy="4163073"/>
            <a:chOff x="1917699" y="1869118"/>
            <a:chExt cx="8356600" cy="4163073"/>
          </a:xfrm>
        </p:grpSpPr>
        <p:pic>
          <p:nvPicPr>
            <p:cNvPr id="3" name="Picture 2">
              <a:extLst>
                <a:ext uri="{FF2B5EF4-FFF2-40B4-BE49-F238E27FC236}">
                  <a16:creationId xmlns:a16="http://schemas.microsoft.com/office/drawing/2014/main" id="{511C13AA-5B94-32A5-A9EE-EEC313F313D4}"/>
                </a:ext>
              </a:extLst>
            </p:cNvPr>
            <p:cNvPicPr>
              <a:picLocks noChangeAspect="1"/>
            </p:cNvPicPr>
            <p:nvPr/>
          </p:nvPicPr>
          <p:blipFill>
            <a:blip r:embed="rId2"/>
            <a:stretch>
              <a:fillRect/>
            </a:stretch>
          </p:blipFill>
          <p:spPr>
            <a:xfrm>
              <a:off x="2250439" y="1869118"/>
              <a:ext cx="7691120" cy="3553181"/>
            </a:xfrm>
            <a:prstGeom prst="rect">
              <a:avLst/>
            </a:prstGeom>
          </p:spPr>
        </p:pic>
        <p:sp>
          <p:nvSpPr>
            <p:cNvPr id="4" name="TextBox 3">
              <a:extLst>
                <a:ext uri="{FF2B5EF4-FFF2-40B4-BE49-F238E27FC236}">
                  <a16:creationId xmlns:a16="http://schemas.microsoft.com/office/drawing/2014/main" id="{9E520FF5-66AD-A7AD-2B93-1DB53FDFD430}"/>
                </a:ext>
              </a:extLst>
            </p:cNvPr>
            <p:cNvSpPr txBox="1"/>
            <p:nvPr/>
          </p:nvSpPr>
          <p:spPr>
            <a:xfrm>
              <a:off x="1917699" y="5662859"/>
              <a:ext cx="8356600" cy="369332"/>
            </a:xfrm>
            <a:prstGeom prst="rect">
              <a:avLst/>
            </a:prstGeom>
            <a:noFill/>
          </p:spPr>
          <p:txBody>
            <a:bodyPr wrap="square" rtlCol="0">
              <a:spAutoFit/>
            </a:bodyPr>
            <a:lstStyle/>
            <a:p>
              <a:r>
                <a:rPr lang="en-US" dirty="0">
                  <a:hlinkClick r:id="rId3"/>
                </a:rPr>
                <a:t>TINA'S FAVORITE Wooden Spoon | Rustic Handmade Kitchen Cooking Spoon</a:t>
              </a:r>
              <a:endParaRPr lang="en-US" dirty="0"/>
            </a:p>
          </p:txBody>
        </p:sp>
      </p:grpSp>
      <p:sp>
        <p:nvSpPr>
          <p:cNvPr id="10" name="TextBox 9">
            <a:extLst>
              <a:ext uri="{FF2B5EF4-FFF2-40B4-BE49-F238E27FC236}">
                <a16:creationId xmlns:a16="http://schemas.microsoft.com/office/drawing/2014/main" id="{56299ED9-C7E9-C4D9-5984-EC78EB182EBB}"/>
              </a:ext>
            </a:extLst>
          </p:cNvPr>
          <p:cNvSpPr txBox="1"/>
          <p:nvPr/>
        </p:nvSpPr>
        <p:spPr>
          <a:xfrm>
            <a:off x="8849360" y="1869118"/>
            <a:ext cx="2606041" cy="5047536"/>
          </a:xfrm>
          <a:prstGeom prst="rect">
            <a:avLst/>
          </a:prstGeom>
          <a:noFill/>
        </p:spPr>
        <p:txBody>
          <a:bodyPr wrap="square" rtlCol="0">
            <a:spAutoFit/>
          </a:bodyPr>
          <a:lstStyle/>
          <a:p>
            <a:r>
              <a:rPr lang="en-US" sz="1600" b="1" dirty="0">
                <a:solidFill>
                  <a:schemeClr val="bg2"/>
                </a:solidFill>
              </a:rPr>
              <a:t>Product description:</a:t>
            </a:r>
          </a:p>
          <a:p>
            <a:r>
              <a:rPr lang="en-US" sz="1600" dirty="0">
                <a:solidFill>
                  <a:schemeClr val="bg2"/>
                </a:solidFill>
              </a:rPr>
              <a:t>Years ago, on Tina's first date with Gene, he showed up with a bundle of handcrafted gifts. One of those gifts was this beautifully crafted spoon. As Tina cooked with this spoon, she fell in love not only with it, but also with Gene.  They were both keepers!</a:t>
            </a:r>
          </a:p>
          <a:p>
            <a:endParaRPr lang="en-US" sz="1600" dirty="0">
              <a:solidFill>
                <a:schemeClr val="bg2"/>
              </a:solidFill>
            </a:endParaRPr>
          </a:p>
          <a:p>
            <a:r>
              <a:rPr lang="en-US" sz="1600" dirty="0">
                <a:solidFill>
                  <a:schemeClr val="bg2"/>
                </a:solidFill>
              </a:rPr>
              <a:t>Bring warmth and tradition into your kitchen with the TINA'S FAVORITE Wooden Spoon — a timeless cooking essential….</a:t>
            </a:r>
          </a:p>
          <a:p>
            <a:endParaRPr lang="en-US" dirty="0"/>
          </a:p>
        </p:txBody>
      </p:sp>
    </p:spTree>
    <p:extLst>
      <p:ext uri="{BB962C8B-B14F-4D97-AF65-F5344CB8AC3E}">
        <p14:creationId xmlns:p14="http://schemas.microsoft.com/office/powerpoint/2010/main" val="1968708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D4F81-B471-3653-DB1E-64C1F286A59D}"/>
            </a:ext>
          </a:extLst>
        </p:cNvPr>
        <p:cNvGrpSpPr/>
        <p:nvPr/>
      </p:nvGrpSpPr>
      <p:grpSpPr>
        <a:xfrm>
          <a:off x="0" y="0"/>
          <a:ext cx="0" cy="0"/>
          <a:chOff x="0" y="0"/>
          <a:chExt cx="0" cy="0"/>
        </a:xfrm>
      </p:grpSpPr>
      <p:pic>
        <p:nvPicPr>
          <p:cNvPr id="7" name="Picture 6" descr="A blue and orange sky over mountains  AI-generated content may be incorrect.">
            <a:extLst>
              <a:ext uri="{FF2B5EF4-FFF2-40B4-BE49-F238E27FC236}">
                <a16:creationId xmlns:a16="http://schemas.microsoft.com/office/drawing/2014/main" id="{B245236A-8B1F-28F1-C137-372717439B4A}"/>
              </a:ext>
            </a:extLst>
          </p:cNvPr>
          <p:cNvPicPr>
            <a:picLocks noChangeAspect="1"/>
          </p:cNvPicPr>
          <p:nvPr/>
        </p:nvPicPr>
        <p:blipFill>
          <a:blip r:embed="rId3">
            <a:alphaModFix amt="22000"/>
          </a:blip>
          <a:srcRect t="37268" r="-95" b="100"/>
          <a:stretch>
            <a:fillRect/>
          </a:stretch>
        </p:blipFill>
        <p:spPr>
          <a:xfrm>
            <a:off x="0" y="0"/>
            <a:ext cx="12192013" cy="6835276"/>
          </a:xfrm>
          <a:prstGeom prst="rect">
            <a:avLst/>
          </a:prstGeom>
        </p:spPr>
      </p:pic>
      <p:sp>
        <p:nvSpPr>
          <p:cNvPr id="5" name="Rectangle: Rounded Corners 4">
            <a:extLst>
              <a:ext uri="{FF2B5EF4-FFF2-40B4-BE49-F238E27FC236}">
                <a16:creationId xmlns:a16="http://schemas.microsoft.com/office/drawing/2014/main" id="{7AAC5BA9-A482-B3BE-DFC4-D32D2AFECB15}"/>
              </a:ext>
            </a:extLst>
          </p:cNvPr>
          <p:cNvSpPr/>
          <p:nvPr/>
        </p:nvSpPr>
        <p:spPr>
          <a:xfrm>
            <a:off x="661661" y="2370410"/>
            <a:ext cx="10868676" cy="4151414"/>
          </a:xfrm>
          <a:prstGeom prst="roundRect">
            <a:avLst/>
          </a:prstGeom>
          <a:solidFill>
            <a:schemeClr val="accent4">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marL="342900" indent="-342900">
              <a:lnSpc>
                <a:spcPct val="150000"/>
              </a:lnSpc>
              <a:buFont typeface="Arial" panose="020B0604020202020204" pitchFamily="34" charset="0"/>
              <a:buChar char="•"/>
            </a:pPr>
            <a:r>
              <a:rPr lang="en-US" sz="2400" dirty="0">
                <a:solidFill>
                  <a:schemeClr val="bg2"/>
                </a:solidFill>
                <a:hlinkClick r:id="rId4"/>
              </a:rPr>
              <a:t>Artificial Intelligence for Nonprofits </a:t>
            </a:r>
            <a:r>
              <a:rPr lang="en-US" sz="2400" dirty="0">
                <a:solidFill>
                  <a:schemeClr val="bg2"/>
                </a:solidFill>
              </a:rPr>
              <a:t>(Custom Content)</a:t>
            </a:r>
          </a:p>
          <a:p>
            <a:pPr marL="342900" indent="-342900">
              <a:lnSpc>
                <a:spcPct val="150000"/>
              </a:lnSpc>
              <a:buFont typeface="Arial" panose="020B0604020202020204" pitchFamily="34" charset="0"/>
              <a:buChar char="•"/>
            </a:pPr>
            <a:r>
              <a:rPr lang="en-US" sz="2400" dirty="0">
                <a:solidFill>
                  <a:schemeClr val="bg2"/>
                </a:solidFill>
                <a:hlinkClick r:id="rId5"/>
              </a:rPr>
              <a:t>AI Foundations for Your Business </a:t>
            </a:r>
            <a:r>
              <a:rPr lang="en-US" sz="2400" dirty="0">
                <a:solidFill>
                  <a:schemeClr val="bg2"/>
                </a:solidFill>
              </a:rPr>
              <a:t> (Module)</a:t>
            </a:r>
          </a:p>
          <a:p>
            <a:pPr marL="342900" indent="-342900">
              <a:lnSpc>
                <a:spcPct val="150000"/>
              </a:lnSpc>
              <a:buFont typeface="Arial" panose="020B0604020202020204" pitchFamily="34" charset="0"/>
              <a:buChar char="•"/>
            </a:pPr>
            <a:r>
              <a:rPr lang="en-US" sz="2400" dirty="0">
                <a:solidFill>
                  <a:schemeClr val="bg2"/>
                </a:solidFill>
                <a:cs typeface="Arial"/>
                <a:sym typeface="Arial"/>
                <a:hlinkClick r:id="rId6"/>
              </a:rPr>
              <a:t>Using AI Safely | Checking Content and Protecting Your Information</a:t>
            </a:r>
            <a:r>
              <a:rPr lang="en-US" sz="2400" dirty="0">
                <a:solidFill>
                  <a:schemeClr val="bg2"/>
                </a:solidFill>
                <a:cs typeface="Arial"/>
                <a:sym typeface="Arial"/>
              </a:rPr>
              <a:t> </a:t>
            </a:r>
          </a:p>
          <a:p>
            <a:pPr marL="342900" indent="-342900">
              <a:lnSpc>
                <a:spcPct val="150000"/>
              </a:lnSpc>
              <a:buFont typeface="Arial" panose="020B0604020202020204" pitchFamily="34" charset="0"/>
              <a:buChar char="•"/>
            </a:pPr>
            <a:r>
              <a:rPr lang="en-US" sz="2400" dirty="0">
                <a:solidFill>
                  <a:schemeClr val="bg2"/>
                </a:solidFill>
                <a:cs typeface="Arial"/>
                <a:sym typeface="Arial"/>
                <a:hlinkClick r:id="rId7"/>
              </a:rPr>
              <a:t>5 Steps to Write Effective Prompts for AI</a:t>
            </a:r>
            <a:endParaRPr lang="en-US" sz="2400" dirty="0">
              <a:solidFill>
                <a:schemeClr val="bg2"/>
              </a:solidFill>
              <a:cs typeface="Arial"/>
              <a:sym typeface="Arial"/>
            </a:endParaRPr>
          </a:p>
          <a:p>
            <a:pPr marL="342900" indent="-342900">
              <a:lnSpc>
                <a:spcPct val="150000"/>
              </a:lnSpc>
              <a:buFont typeface="Arial" panose="020B0604020202020204" pitchFamily="34" charset="0"/>
              <a:buChar char="•"/>
            </a:pPr>
            <a:r>
              <a:rPr lang="en-US" sz="2400" dirty="0">
                <a:solidFill>
                  <a:schemeClr val="bg2"/>
                </a:solidFill>
                <a:cs typeface="Arial"/>
                <a:sym typeface="Arial"/>
                <a:hlinkClick r:id="rId8"/>
              </a:rPr>
              <a:t>AI | What It Is &amp; How You Can Use It</a:t>
            </a:r>
            <a:endParaRPr lang="en-US" sz="2400" dirty="0">
              <a:solidFill>
                <a:schemeClr val="bg2"/>
              </a:solidFill>
              <a:cs typeface="Arial"/>
              <a:sym typeface="Arial"/>
            </a:endParaRPr>
          </a:p>
          <a:p>
            <a:pPr marL="342900" indent="-342900">
              <a:lnSpc>
                <a:spcPct val="150000"/>
              </a:lnSpc>
              <a:buFont typeface="Arial" panose="020B0604020202020204" pitchFamily="34" charset="0"/>
              <a:buChar char="•"/>
            </a:pPr>
            <a:r>
              <a:rPr lang="en-US" sz="2400" dirty="0">
                <a:solidFill>
                  <a:schemeClr val="bg2"/>
                </a:solidFill>
                <a:cs typeface="Arial"/>
                <a:sym typeface="Arial"/>
                <a:hlinkClick r:id="rId9"/>
              </a:rPr>
              <a:t>AI Productivity &amp; Cyber Security for Small Businesses (Learn with an Expert Series)</a:t>
            </a:r>
            <a:r>
              <a:rPr lang="en-US" sz="2400" dirty="0">
                <a:solidFill>
                  <a:schemeClr val="bg2"/>
                </a:solidFill>
                <a:cs typeface="Arial"/>
                <a:sym typeface="Arial"/>
              </a:rPr>
              <a:t> (Custom Content)</a:t>
            </a:r>
          </a:p>
          <a:p>
            <a:pPr marL="342900" indent="-342900">
              <a:buFont typeface="Arial" panose="020B0604020202020204" pitchFamily="34" charset="0"/>
              <a:buChar char="•"/>
            </a:pPr>
            <a:endParaRPr lang="en-US" sz="2400" dirty="0">
              <a:solidFill>
                <a:schemeClr val="bg2"/>
              </a:solidFill>
            </a:endParaRPr>
          </a:p>
        </p:txBody>
      </p:sp>
      <p:sp>
        <p:nvSpPr>
          <p:cNvPr id="2" name="TextBox 1">
            <a:extLst>
              <a:ext uri="{FF2B5EF4-FFF2-40B4-BE49-F238E27FC236}">
                <a16:creationId xmlns:a16="http://schemas.microsoft.com/office/drawing/2014/main" id="{E0579414-C1AF-C8EA-C061-466919B4B1A2}"/>
              </a:ext>
            </a:extLst>
          </p:cNvPr>
          <p:cNvSpPr txBox="1"/>
          <p:nvPr/>
        </p:nvSpPr>
        <p:spPr>
          <a:xfrm>
            <a:off x="2795101" y="825809"/>
            <a:ext cx="6601797" cy="584775"/>
          </a:xfrm>
          <a:prstGeom prst="rect">
            <a:avLst/>
          </a:prstGeom>
          <a:noFill/>
        </p:spPr>
        <p:txBody>
          <a:bodyPr wrap="square" rtlCol="0">
            <a:spAutoFit/>
          </a:bodyPr>
          <a:lstStyle/>
          <a:p>
            <a:pPr algn="ctr"/>
            <a:r>
              <a:rPr lang="en-US" sz="3200" b="1" u="sng" dirty="0">
                <a:solidFill>
                  <a:schemeClr val="bg2"/>
                </a:solidFill>
              </a:rPr>
              <a:t>Resources</a:t>
            </a:r>
            <a:endParaRPr lang="en-US" sz="3000" b="1" u="sng" dirty="0">
              <a:solidFill>
                <a:schemeClr val="bg2"/>
              </a:solidFill>
            </a:endParaRPr>
          </a:p>
        </p:txBody>
      </p:sp>
    </p:spTree>
    <p:extLst>
      <p:ext uri="{BB962C8B-B14F-4D97-AF65-F5344CB8AC3E}">
        <p14:creationId xmlns:p14="http://schemas.microsoft.com/office/powerpoint/2010/main" val="326538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4" name="Picture 3" descr="A blue and orange sky over mountains  AI-generated content may be incorrect.">
            <a:extLst>
              <a:ext uri="{FF2B5EF4-FFF2-40B4-BE49-F238E27FC236}">
                <a16:creationId xmlns:a16="http://schemas.microsoft.com/office/drawing/2014/main" id="{187A56CB-1E89-D81F-C92F-4E007F767E30}"/>
              </a:ext>
            </a:extLst>
          </p:cNvPr>
          <p:cNvPicPr>
            <a:picLocks noChangeAspect="1"/>
          </p:cNvPicPr>
          <p:nvPr/>
        </p:nvPicPr>
        <p:blipFill>
          <a:blip r:embed="rId3">
            <a:alphaModFix amt="22000"/>
          </a:blip>
          <a:srcRect t="37268" r="-95" b="100"/>
          <a:stretch>
            <a:fillRect/>
          </a:stretch>
        </p:blipFill>
        <p:spPr>
          <a:xfrm>
            <a:off x="0" y="0"/>
            <a:ext cx="12192013" cy="6835276"/>
          </a:xfrm>
          <a:prstGeom prst="rect">
            <a:avLst/>
          </a:prstGeom>
        </p:spPr>
      </p:pic>
      <p:sp>
        <p:nvSpPr>
          <p:cNvPr id="174" name="Google Shape;174;p24"/>
          <p:cNvSpPr txBox="1">
            <a:spLocks noGrp="1"/>
          </p:cNvSpPr>
          <p:nvPr>
            <p:ph type="title" idx="4294967295"/>
          </p:nvPr>
        </p:nvSpPr>
        <p:spPr>
          <a:xfrm>
            <a:off x="255122" y="338594"/>
            <a:ext cx="11686116" cy="11447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3200">
                <a:solidFill>
                  <a:schemeClr val="bg2"/>
                </a:solidFill>
              </a:rPr>
              <a:t>Any Questions or Comments?</a:t>
            </a:r>
            <a:endParaRPr lang="en-US" sz="3200">
              <a:solidFill>
                <a:schemeClr val="bg2"/>
              </a:solidFill>
            </a:endParaRPr>
          </a:p>
        </p:txBody>
      </p:sp>
      <p:pic>
        <p:nvPicPr>
          <p:cNvPr id="175" name="Google Shape;175;p24"/>
          <p:cNvPicPr preferRelativeResize="0"/>
          <p:nvPr/>
        </p:nvPicPr>
        <p:blipFill rotWithShape="1">
          <a:blip r:embed="rId4">
            <a:alphaModFix/>
          </a:blip>
          <a:srcRect t="1156" r="6103"/>
          <a:stretch/>
        </p:blipFill>
        <p:spPr>
          <a:xfrm>
            <a:off x="1558782" y="1456133"/>
            <a:ext cx="9082148" cy="5016652"/>
          </a:xfrm>
          <a:prstGeom prst="rect">
            <a:avLst/>
          </a:prstGeom>
          <a:noFill/>
          <a:ln>
            <a:noFill/>
          </a:ln>
        </p:spPr>
      </p:pic>
      <p:sp>
        <p:nvSpPr>
          <p:cNvPr id="176" name="Google Shape;176;p24"/>
          <p:cNvSpPr txBox="1"/>
          <p:nvPr/>
        </p:nvSpPr>
        <p:spPr>
          <a:xfrm>
            <a:off x="4030553" y="6009572"/>
            <a:ext cx="6610377" cy="50983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850" i="1">
                <a:solidFill>
                  <a:srgbClr val="FFC000"/>
                </a:solidFill>
                <a:ea typeface="Raleway SemiBold"/>
                <a:sym typeface="Raleway SemiBold"/>
              </a:rPr>
              <a:t>Mountain Association sponsored mural in Hazard, KY</a:t>
            </a:r>
            <a:endParaRPr lang="en-US" sz="1850" i="1">
              <a:solidFill>
                <a:srgbClr val="FFC000"/>
              </a:solidFill>
              <a:ea typeface="Raleway SemiBold"/>
            </a:endParaRPr>
          </a:p>
        </p:txBody>
      </p:sp>
      <p:pic>
        <p:nvPicPr>
          <p:cNvPr id="3" name="Picture 2" descr="A black background with a black square  Description automatically generated">
            <a:extLst>
              <a:ext uri="{FF2B5EF4-FFF2-40B4-BE49-F238E27FC236}">
                <a16:creationId xmlns:a16="http://schemas.microsoft.com/office/drawing/2014/main" id="{AF080D93-61FC-130B-416C-0ACDA04B4087}"/>
              </a:ext>
            </a:extLst>
          </p:cNvPr>
          <p:cNvPicPr>
            <a:picLocks noChangeAspect="1"/>
          </p:cNvPicPr>
          <p:nvPr/>
        </p:nvPicPr>
        <p:blipFill rotWithShape="1">
          <a:blip r:embed="rId5"/>
          <a:srcRect t="30769" r="348" b="37193"/>
          <a:stretch/>
        </p:blipFill>
        <p:spPr>
          <a:xfrm>
            <a:off x="-231475" y="213383"/>
            <a:ext cx="2639017" cy="8455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6751CFF-6789-D1C3-895F-C42EF06E891C}"/>
            </a:ext>
          </a:extLst>
        </p:cNvPr>
        <p:cNvGrpSpPr/>
        <p:nvPr/>
      </p:nvGrpSpPr>
      <p:grpSpPr>
        <a:xfrm>
          <a:off x="0" y="0"/>
          <a:ext cx="0" cy="0"/>
          <a:chOff x="0" y="0"/>
          <a:chExt cx="0" cy="0"/>
        </a:xfrm>
      </p:grpSpPr>
      <p:pic>
        <p:nvPicPr>
          <p:cNvPr id="3" name="Picture 2" descr="A blue and orange sky over mountains  AI-generated content may be incorrect.">
            <a:extLst>
              <a:ext uri="{FF2B5EF4-FFF2-40B4-BE49-F238E27FC236}">
                <a16:creationId xmlns:a16="http://schemas.microsoft.com/office/drawing/2014/main" id="{D62B904F-A787-3CEC-AA0C-695572088E23}"/>
              </a:ext>
            </a:extLst>
          </p:cNvPr>
          <p:cNvPicPr>
            <a:picLocks noChangeAspect="1"/>
          </p:cNvPicPr>
          <p:nvPr/>
        </p:nvPicPr>
        <p:blipFill>
          <a:blip r:embed="rId3">
            <a:alphaModFix amt="22000"/>
          </a:blip>
          <a:srcRect t="37268" r="-95" b="100"/>
          <a:stretch>
            <a:fillRect/>
          </a:stretch>
        </p:blipFill>
        <p:spPr>
          <a:xfrm>
            <a:off x="0" y="0"/>
            <a:ext cx="12192013" cy="6835276"/>
          </a:xfrm>
          <a:prstGeom prst="rect">
            <a:avLst/>
          </a:prstGeom>
        </p:spPr>
      </p:pic>
      <p:pic>
        <p:nvPicPr>
          <p:cNvPr id="90" name="Google Shape;90;p15">
            <a:extLst>
              <a:ext uri="{FF2B5EF4-FFF2-40B4-BE49-F238E27FC236}">
                <a16:creationId xmlns:a16="http://schemas.microsoft.com/office/drawing/2014/main" id="{FC6CC7F1-4C1C-63CD-0F2D-73350BA38578}"/>
              </a:ext>
            </a:extLst>
          </p:cNvPr>
          <p:cNvPicPr preferRelativeResize="0"/>
          <p:nvPr/>
        </p:nvPicPr>
        <p:blipFill>
          <a:blip r:embed="rId4">
            <a:alphaModFix/>
          </a:blip>
          <a:stretch>
            <a:fillRect/>
          </a:stretch>
        </p:blipFill>
        <p:spPr>
          <a:xfrm>
            <a:off x="1698677" y="315929"/>
            <a:ext cx="8800452" cy="6539084"/>
          </a:xfrm>
          <a:prstGeom prst="rect">
            <a:avLst/>
          </a:prstGeom>
          <a:noFill/>
          <a:ln>
            <a:noFill/>
          </a:ln>
        </p:spPr>
      </p:pic>
      <p:pic>
        <p:nvPicPr>
          <p:cNvPr id="91" name="Google Shape;91;p15" descr="Piece of duct tape sticking a note to the slide">
            <a:extLst>
              <a:ext uri="{FF2B5EF4-FFF2-40B4-BE49-F238E27FC236}">
                <a16:creationId xmlns:a16="http://schemas.microsoft.com/office/drawing/2014/main" id="{1FE11C6C-F839-0A9A-6031-3BC8CBA616BA}"/>
              </a:ext>
            </a:extLst>
          </p:cNvPr>
          <p:cNvPicPr preferRelativeResize="0"/>
          <p:nvPr/>
        </p:nvPicPr>
        <p:blipFill rotWithShape="1">
          <a:blip r:embed="rId5">
            <a:alphaModFix/>
          </a:blip>
          <a:srcRect l="9244" t="5926" r="2118" b="10011"/>
          <a:stretch/>
        </p:blipFill>
        <p:spPr>
          <a:xfrm rot="154828">
            <a:off x="4796150" y="172872"/>
            <a:ext cx="2594433" cy="882440"/>
          </a:xfrm>
          <a:prstGeom prst="rect">
            <a:avLst/>
          </a:prstGeom>
          <a:noFill/>
          <a:ln>
            <a:noFill/>
          </a:ln>
        </p:spPr>
      </p:pic>
      <p:sp>
        <p:nvSpPr>
          <p:cNvPr id="92" name="Google Shape;92;p15">
            <a:extLst>
              <a:ext uri="{FF2B5EF4-FFF2-40B4-BE49-F238E27FC236}">
                <a16:creationId xmlns:a16="http://schemas.microsoft.com/office/drawing/2014/main" id="{0443C8B2-B39F-50BC-D186-207B2270931D}"/>
              </a:ext>
            </a:extLst>
          </p:cNvPr>
          <p:cNvSpPr txBox="1"/>
          <p:nvPr/>
        </p:nvSpPr>
        <p:spPr>
          <a:xfrm>
            <a:off x="3045975" y="771154"/>
            <a:ext cx="6192300" cy="1016800"/>
          </a:xfrm>
          <a:prstGeom prst="rect">
            <a:avLst/>
          </a:prstGeom>
          <a:noFill/>
          <a:ln>
            <a:noFill/>
          </a:ln>
        </p:spPr>
        <p:txBody>
          <a:bodyPr spcFirstLastPara="1" wrap="square" lIns="121900" tIns="121900" rIns="121900" bIns="121900" anchor="b" anchorCtr="0">
            <a:noAutofit/>
          </a:bodyPr>
          <a:lstStyle/>
          <a:p>
            <a:pPr algn="ctr"/>
            <a:r>
              <a:rPr lang="en" sz="3200" b="1">
                <a:solidFill>
                  <a:schemeClr val="dk1"/>
                </a:solidFill>
                <a:latin typeface="Raleway"/>
                <a:sym typeface="Raleway"/>
              </a:rPr>
              <a:t>About Mountain Association</a:t>
            </a:r>
            <a:endParaRPr lang="en-US" sz="3200">
              <a:solidFill>
                <a:schemeClr val="dk1"/>
              </a:solidFill>
            </a:endParaRPr>
          </a:p>
        </p:txBody>
      </p:sp>
      <p:sp>
        <p:nvSpPr>
          <p:cNvPr id="93" name="Google Shape;93;p15">
            <a:extLst>
              <a:ext uri="{FF2B5EF4-FFF2-40B4-BE49-F238E27FC236}">
                <a16:creationId xmlns:a16="http://schemas.microsoft.com/office/drawing/2014/main" id="{E672D193-D687-5FD6-F72F-678F26F6A5AB}"/>
              </a:ext>
            </a:extLst>
          </p:cNvPr>
          <p:cNvSpPr txBox="1">
            <a:spLocks noGrp="1"/>
          </p:cNvSpPr>
          <p:nvPr>
            <p:ph type="body" idx="2"/>
          </p:nvPr>
        </p:nvSpPr>
        <p:spPr>
          <a:xfrm>
            <a:off x="2034334" y="1207135"/>
            <a:ext cx="8114516" cy="5823797"/>
          </a:xfrm>
          <a:prstGeom prst="rect">
            <a:avLst/>
          </a:prstGeom>
        </p:spPr>
        <p:txBody>
          <a:bodyPr spcFirstLastPara="1" wrap="square" lIns="121900" tIns="121900" rIns="121900" bIns="121900" anchor="t" anchorCtr="0">
            <a:noAutofit/>
          </a:bodyPr>
          <a:lstStyle/>
          <a:p>
            <a:pPr marL="0" indent="0">
              <a:buNone/>
            </a:pPr>
            <a:endParaRPr lang="en-US" dirty="0">
              <a:solidFill>
                <a:schemeClr val="dk2"/>
              </a:solidFill>
              <a:latin typeface="Arial"/>
              <a:ea typeface="Raleway"/>
              <a:cs typeface="Arial"/>
            </a:endParaRPr>
          </a:p>
          <a:p>
            <a:pPr marL="608965" indent="0">
              <a:lnSpc>
                <a:spcPct val="100000"/>
              </a:lnSpc>
              <a:buClr>
                <a:schemeClr val="dk1"/>
              </a:buClr>
              <a:buSzPts val="1400"/>
              <a:buNone/>
            </a:pPr>
            <a:endParaRPr lang="en" b="1" dirty="0">
              <a:solidFill>
                <a:schemeClr val="dk1"/>
              </a:solidFill>
              <a:latin typeface="Arial"/>
              <a:ea typeface="Raleway"/>
              <a:cs typeface="Arial"/>
              <a:sym typeface="Raleway"/>
            </a:endParaRPr>
          </a:p>
          <a:p>
            <a:pPr marL="608965" indent="0">
              <a:lnSpc>
                <a:spcPct val="100000"/>
              </a:lnSpc>
              <a:buClr>
                <a:schemeClr val="dk1"/>
              </a:buClr>
              <a:buSzPts val="1400"/>
              <a:buNone/>
            </a:pPr>
            <a:r>
              <a:rPr lang="en" b="1" dirty="0">
                <a:solidFill>
                  <a:schemeClr val="dk1"/>
                </a:solidFill>
                <a:latin typeface="Arial"/>
                <a:ea typeface="Raleway"/>
                <a:cs typeface="Arial"/>
                <a:sym typeface="Raleway"/>
              </a:rPr>
              <a:t>Established in 1976</a:t>
            </a:r>
            <a:endParaRPr lang="en" dirty="0">
              <a:solidFill>
                <a:schemeClr val="dk1"/>
              </a:solidFill>
              <a:latin typeface="Arial"/>
              <a:ea typeface="Raleway"/>
              <a:cs typeface="Arial"/>
            </a:endParaRPr>
          </a:p>
          <a:p>
            <a:pPr marL="608965" indent="0">
              <a:lnSpc>
                <a:spcPct val="100000"/>
              </a:lnSpc>
              <a:buNone/>
            </a:pPr>
            <a:r>
              <a:rPr lang="en" dirty="0">
                <a:solidFill>
                  <a:schemeClr val="bg2">
                    <a:lumMod val="65000"/>
                    <a:lumOff val="35000"/>
                  </a:schemeClr>
                </a:solidFill>
                <a:latin typeface="Arial"/>
                <a:cs typeface="Arial"/>
                <a:sym typeface="Raleway"/>
              </a:rPr>
              <a:t>We are a Community Development Financial Institution (CDFI) and our goal is to invests in people and places in order to build to a new economy in Eastern Kentucky.</a:t>
            </a:r>
            <a:endParaRPr lang="en" dirty="0">
              <a:solidFill>
                <a:schemeClr val="bg2">
                  <a:lumMod val="65000"/>
                  <a:lumOff val="35000"/>
                </a:schemeClr>
              </a:solidFill>
              <a:latin typeface="Arial"/>
              <a:cs typeface="Arial"/>
            </a:endParaRPr>
          </a:p>
          <a:p>
            <a:pPr marL="608965" indent="0">
              <a:lnSpc>
                <a:spcPct val="100000"/>
              </a:lnSpc>
              <a:spcBef>
                <a:spcPts val="1333"/>
              </a:spcBef>
              <a:buSzPts val="1400"/>
              <a:buNone/>
            </a:pPr>
            <a:r>
              <a:rPr lang="en" b="1" dirty="0">
                <a:solidFill>
                  <a:schemeClr val="dk1"/>
                </a:solidFill>
                <a:latin typeface="Arial"/>
                <a:cs typeface="Arial"/>
                <a:sym typeface="Raleway"/>
              </a:rPr>
              <a:t>Our Programs</a:t>
            </a:r>
            <a:endParaRPr lang="en" b="1" dirty="0">
              <a:solidFill>
                <a:schemeClr val="dk1"/>
              </a:solidFill>
              <a:latin typeface="Arial"/>
              <a:cs typeface="Arial"/>
            </a:endParaRPr>
          </a:p>
          <a:p>
            <a:pPr marL="989965" indent="-380365">
              <a:lnSpc>
                <a:spcPct val="100000"/>
              </a:lnSpc>
              <a:spcBef>
                <a:spcPts val="1333"/>
              </a:spcBef>
              <a:buSzPts val="1400"/>
              <a:buFont typeface="Calibri"/>
              <a:buChar char="-"/>
            </a:pPr>
            <a:r>
              <a:rPr lang="en" dirty="0">
                <a:solidFill>
                  <a:srgbClr val="0277BD"/>
                </a:solidFill>
                <a:latin typeface="Arial"/>
                <a:cs typeface="Arial"/>
                <a:hlinkClick r:id="rId6">
                  <a:extLst>
                    <a:ext uri="{A12FA001-AC4F-418D-AE19-62706E023703}">
                      <ahyp:hlinkClr xmlns:ahyp="http://schemas.microsoft.com/office/drawing/2018/hyperlinkcolor" val="tx"/>
                    </a:ext>
                  </a:extLst>
                </a:hlinkClick>
              </a:rPr>
              <a:t>-</a:t>
            </a:r>
            <a:r>
              <a:rPr lang="en" dirty="0">
                <a:solidFill>
                  <a:srgbClr val="000000"/>
                </a:solidFill>
                <a:latin typeface="Arial"/>
                <a:cs typeface="Arial"/>
                <a:hlinkClick r:id="rId6">
                  <a:extLst>
                    <a:ext uri="{A12FA001-AC4F-418D-AE19-62706E023703}">
                      <ahyp:hlinkClr xmlns:ahyp="http://schemas.microsoft.com/office/drawing/2018/hyperlinkcolor" val="tx"/>
                    </a:ext>
                  </a:extLst>
                </a:hlinkClick>
              </a:rPr>
              <a:t> </a:t>
            </a:r>
            <a:r>
              <a:rPr lang="en" dirty="0">
                <a:solidFill>
                  <a:schemeClr val="accent1"/>
                </a:solidFill>
                <a:latin typeface="Arial"/>
                <a:cs typeface="Arial"/>
                <a:hlinkClick r:id="rId6">
                  <a:extLst>
                    <a:ext uri="{A12FA001-AC4F-418D-AE19-62706E023703}">
                      <ahyp:hlinkClr xmlns:ahyp="http://schemas.microsoft.com/office/drawing/2018/hyperlinkcolor" val="tx"/>
                    </a:ext>
                  </a:extLst>
                </a:hlinkClick>
              </a:rPr>
              <a:t>Lending</a:t>
            </a:r>
            <a:r>
              <a:rPr lang="en" dirty="0">
                <a:solidFill>
                  <a:srgbClr val="333333"/>
                </a:solidFill>
                <a:latin typeface="Arial"/>
                <a:cs typeface="Arial"/>
              </a:rPr>
              <a:t> team makes loans to existing and startup businesses and organization</a:t>
            </a:r>
          </a:p>
          <a:p>
            <a:pPr marL="989965" indent="-380365">
              <a:lnSpc>
                <a:spcPct val="100000"/>
              </a:lnSpc>
              <a:spcBef>
                <a:spcPts val="1333"/>
              </a:spcBef>
              <a:buSzPts val="1400"/>
              <a:buFont typeface="Calibri"/>
              <a:buChar char="-"/>
            </a:pPr>
            <a:r>
              <a:rPr lang="en" dirty="0">
                <a:solidFill>
                  <a:srgbClr val="333333"/>
                </a:solidFill>
                <a:latin typeface="Arial"/>
                <a:cs typeface="Arial"/>
              </a:rPr>
              <a:t>- </a:t>
            </a:r>
            <a:r>
              <a:rPr lang="en" dirty="0">
                <a:solidFill>
                  <a:srgbClr val="000000"/>
                </a:solidFill>
                <a:latin typeface="Arial"/>
                <a:cs typeface="Arial"/>
                <a:hlinkClick r:id="rId7"/>
              </a:rPr>
              <a:t>Business Support</a:t>
            </a:r>
            <a:r>
              <a:rPr lang="en" dirty="0">
                <a:solidFill>
                  <a:srgbClr val="333333"/>
                </a:solidFill>
                <a:latin typeface="Arial"/>
                <a:cs typeface="Arial"/>
              </a:rPr>
              <a:t> program connects businesses and nonprofits to resources</a:t>
            </a:r>
          </a:p>
          <a:p>
            <a:pPr marL="989965" indent="-380365">
              <a:lnSpc>
                <a:spcPct val="100000"/>
              </a:lnSpc>
              <a:spcBef>
                <a:spcPts val="1333"/>
              </a:spcBef>
              <a:buSzPts val="1400"/>
              <a:buFont typeface="Calibri"/>
              <a:buChar char="-"/>
            </a:pPr>
            <a:r>
              <a:rPr lang="en" dirty="0">
                <a:solidFill>
                  <a:srgbClr val="333333"/>
                </a:solidFill>
                <a:latin typeface="Arial"/>
                <a:cs typeface="Arial"/>
              </a:rPr>
              <a:t>- </a:t>
            </a:r>
            <a:r>
              <a:rPr lang="en" dirty="0">
                <a:solidFill>
                  <a:srgbClr val="000000"/>
                </a:solidFill>
                <a:latin typeface="Arial"/>
                <a:cs typeface="Arial"/>
                <a:hlinkClick r:id="rId8"/>
              </a:rPr>
              <a:t>Energy</a:t>
            </a:r>
            <a:r>
              <a:rPr lang="en" dirty="0">
                <a:solidFill>
                  <a:srgbClr val="333333"/>
                </a:solidFill>
                <a:latin typeface="Arial"/>
                <a:cs typeface="Arial"/>
              </a:rPr>
              <a:t> experts help businesses, organizations and public agencies find much-needed cost savings.</a:t>
            </a:r>
          </a:p>
          <a:p>
            <a:pPr marL="989965" indent="-380365">
              <a:lnSpc>
                <a:spcPct val="100000"/>
              </a:lnSpc>
              <a:spcBef>
                <a:spcPts val="1333"/>
              </a:spcBef>
              <a:buSzPts val="1400"/>
              <a:buFont typeface="Calibri"/>
              <a:buChar char="-"/>
            </a:pPr>
            <a:r>
              <a:rPr lang="en" u="sng" dirty="0">
                <a:solidFill>
                  <a:schemeClr val="tx1"/>
                </a:solidFill>
                <a:latin typeface="Arial"/>
                <a:cs typeface="Arial"/>
              </a:rPr>
              <a:t>-Strategic Initiatives</a:t>
            </a:r>
            <a:r>
              <a:rPr lang="en" dirty="0">
                <a:solidFill>
                  <a:srgbClr val="333333"/>
                </a:solidFill>
                <a:latin typeface="Arial"/>
                <a:cs typeface="Arial"/>
              </a:rPr>
              <a:t> supports community development work in the region</a:t>
            </a:r>
          </a:p>
          <a:p>
            <a:pPr marL="989965" indent="-380365">
              <a:lnSpc>
                <a:spcPct val="100000"/>
              </a:lnSpc>
              <a:spcBef>
                <a:spcPts val="1333"/>
              </a:spcBef>
              <a:buSzPts val="1400"/>
              <a:buFont typeface="Calibri"/>
              <a:buChar char="-"/>
            </a:pPr>
            <a:endParaRPr lang="en" dirty="0">
              <a:solidFill>
                <a:srgbClr val="333333"/>
              </a:solidFill>
              <a:latin typeface="Arial"/>
              <a:cs typeface="Arial"/>
            </a:endParaRPr>
          </a:p>
        </p:txBody>
      </p:sp>
      <p:pic>
        <p:nvPicPr>
          <p:cNvPr id="5" name="Picture 4" descr="A black background with a black square  Description automatically generated">
            <a:extLst>
              <a:ext uri="{FF2B5EF4-FFF2-40B4-BE49-F238E27FC236}">
                <a16:creationId xmlns:a16="http://schemas.microsoft.com/office/drawing/2014/main" id="{FCF89433-4A01-4D65-9B35-175D47E33635}"/>
              </a:ext>
            </a:extLst>
          </p:cNvPr>
          <p:cNvPicPr>
            <a:picLocks noChangeAspect="1"/>
          </p:cNvPicPr>
          <p:nvPr/>
        </p:nvPicPr>
        <p:blipFill rotWithShape="1">
          <a:blip r:embed="rId9"/>
          <a:srcRect t="30769" r="348" b="37193"/>
          <a:stretch/>
        </p:blipFill>
        <p:spPr>
          <a:xfrm>
            <a:off x="-211683" y="193592"/>
            <a:ext cx="2639017" cy="845539"/>
          </a:xfrm>
          <a:prstGeom prst="rect">
            <a:avLst/>
          </a:prstGeom>
        </p:spPr>
      </p:pic>
    </p:spTree>
    <p:extLst>
      <p:ext uri="{BB962C8B-B14F-4D97-AF65-F5344CB8AC3E}">
        <p14:creationId xmlns:p14="http://schemas.microsoft.com/office/powerpoint/2010/main" val="115237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F8F903-B12B-E4A3-BB62-61C9783E5D82}"/>
              </a:ext>
            </a:extLst>
          </p:cNvPr>
          <p:cNvSpPr txBox="1"/>
          <p:nvPr/>
        </p:nvSpPr>
        <p:spPr>
          <a:xfrm>
            <a:off x="875470" y="494283"/>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Overview</a:t>
            </a:r>
          </a:p>
        </p:txBody>
      </p:sp>
      <p:sp>
        <p:nvSpPr>
          <p:cNvPr id="5" name="Rectangle: Rounded Corners 4">
            <a:extLst>
              <a:ext uri="{FF2B5EF4-FFF2-40B4-BE49-F238E27FC236}">
                <a16:creationId xmlns:a16="http://schemas.microsoft.com/office/drawing/2014/main" id="{70BF08BD-1803-7810-48E8-F4E627AA61DD}"/>
              </a:ext>
            </a:extLst>
          </p:cNvPr>
          <p:cNvSpPr/>
          <p:nvPr/>
        </p:nvSpPr>
        <p:spPr>
          <a:xfrm>
            <a:off x="644839" y="5755342"/>
            <a:ext cx="11031725" cy="798530"/>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2"/>
                </a:solidFill>
                <a:latin typeface="Arial"/>
                <a:cs typeface="Arial"/>
                <a:sym typeface="Arial"/>
              </a:rPr>
              <a:t>Resources: </a:t>
            </a:r>
          </a:p>
          <a:p>
            <a:pPr algn="ctr"/>
            <a:r>
              <a:rPr lang="en-US" sz="1600" dirty="0">
                <a:solidFill>
                  <a:schemeClr val="bg2"/>
                </a:solidFill>
                <a:cs typeface="Arial"/>
                <a:sym typeface="Arial"/>
                <a:hlinkClick r:id="rId3"/>
              </a:rPr>
              <a:t>AI | What It Is &amp; How You Can Use It</a:t>
            </a:r>
            <a:endParaRPr lang="en-US" sz="1600" dirty="0">
              <a:solidFill>
                <a:schemeClr val="bg2"/>
              </a:solidFill>
              <a:cs typeface="Arial"/>
              <a:sym typeface="Arial"/>
            </a:endParaRPr>
          </a:p>
          <a:p>
            <a:pPr algn="ctr"/>
            <a:endParaRPr lang="en-US" sz="1600" b="1" dirty="0">
              <a:solidFill>
                <a:schemeClr val="bg2"/>
              </a:solidFill>
              <a:latin typeface="Arial"/>
              <a:cs typeface="Arial"/>
              <a:sym typeface="Arial"/>
            </a:endParaRPr>
          </a:p>
        </p:txBody>
      </p:sp>
      <p:sp>
        <p:nvSpPr>
          <p:cNvPr id="6" name="Rectangle: Rounded Corners 5">
            <a:extLst>
              <a:ext uri="{FF2B5EF4-FFF2-40B4-BE49-F238E27FC236}">
                <a16:creationId xmlns:a16="http://schemas.microsoft.com/office/drawing/2014/main" id="{738D28F5-BF3D-C614-30AE-C7ED8167AD47}"/>
              </a:ext>
            </a:extLst>
          </p:cNvPr>
          <p:cNvSpPr/>
          <p:nvPr/>
        </p:nvSpPr>
        <p:spPr>
          <a:xfrm>
            <a:off x="661662" y="1573619"/>
            <a:ext cx="10868676" cy="4001372"/>
          </a:xfrm>
          <a:prstGeom prst="roundRect">
            <a:avLst/>
          </a:prstGeom>
          <a:solidFill>
            <a:schemeClr val="accent4">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r>
              <a:rPr lang="en-US" sz="2400" b="1" dirty="0">
                <a:solidFill>
                  <a:schemeClr val="bg2"/>
                </a:solidFill>
              </a:rPr>
              <a:t>What it is: </a:t>
            </a:r>
            <a:r>
              <a:rPr lang="en-US" sz="2400" dirty="0">
                <a:solidFill>
                  <a:schemeClr val="bg2"/>
                </a:solidFill>
              </a:rPr>
              <a:t>AI is a computer technology that can learn, think, and do tasks that people usually do. AI systems can study information, recognize patterns, and improve over time.</a:t>
            </a:r>
          </a:p>
          <a:p>
            <a:endParaRPr lang="en-US" sz="2400" dirty="0">
              <a:solidFill>
                <a:schemeClr val="bg2"/>
              </a:solidFill>
            </a:endParaRPr>
          </a:p>
          <a:p>
            <a:r>
              <a:rPr lang="en-US" sz="2400" b="1" dirty="0">
                <a:solidFill>
                  <a:schemeClr val="bg2"/>
                </a:solidFill>
              </a:rPr>
              <a:t>How it works:</a:t>
            </a:r>
            <a:r>
              <a:rPr lang="en-US" sz="2400" dirty="0">
                <a:solidFill>
                  <a:schemeClr val="bg2"/>
                </a:solidFill>
              </a:rPr>
              <a:t> Al studies large amounts of information, like words, pictures, and numbers, to find patterns and make predictions. </a:t>
            </a:r>
          </a:p>
          <a:p>
            <a:endParaRPr lang="en-US" sz="2400" dirty="0">
              <a:solidFill>
                <a:schemeClr val="bg2"/>
              </a:solidFill>
            </a:endParaRPr>
          </a:p>
          <a:p>
            <a:r>
              <a:rPr lang="en-US" sz="2400" b="1" dirty="0">
                <a:solidFill>
                  <a:schemeClr val="bg2"/>
                </a:solidFill>
              </a:rPr>
              <a:t>Where you see it: </a:t>
            </a:r>
            <a:r>
              <a:rPr lang="en-US" sz="2400" dirty="0">
                <a:solidFill>
                  <a:schemeClr val="bg2"/>
                </a:solidFill>
              </a:rPr>
              <a:t>ChatGPT, CoPilot, Google &amp; Bing searches, </a:t>
            </a:r>
            <a:r>
              <a:rPr lang="en-US" sz="2400" dirty="0" err="1">
                <a:solidFill>
                  <a:schemeClr val="bg2"/>
                </a:solidFill>
              </a:rPr>
              <a:t>Quickbooks</a:t>
            </a:r>
            <a:r>
              <a:rPr lang="en-US" sz="2400" dirty="0">
                <a:solidFill>
                  <a:schemeClr val="bg2"/>
                </a:solidFill>
              </a:rPr>
              <a:t>. You're already using Al everyday.</a:t>
            </a:r>
          </a:p>
        </p:txBody>
      </p:sp>
    </p:spTree>
    <p:extLst>
      <p:ext uri="{BB962C8B-B14F-4D97-AF65-F5344CB8AC3E}">
        <p14:creationId xmlns:p14="http://schemas.microsoft.com/office/powerpoint/2010/main" val="329940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orange sky over mountains  AI-generated content may be incorrect.">
            <a:extLst>
              <a:ext uri="{FF2B5EF4-FFF2-40B4-BE49-F238E27FC236}">
                <a16:creationId xmlns:a16="http://schemas.microsoft.com/office/drawing/2014/main" id="{07BFEE85-DDC8-330A-8974-8A6F94E1B208}"/>
              </a:ext>
            </a:extLst>
          </p:cNvPr>
          <p:cNvPicPr>
            <a:picLocks noChangeAspect="1"/>
          </p:cNvPicPr>
          <p:nvPr/>
        </p:nvPicPr>
        <p:blipFill>
          <a:blip r:embed="rId3">
            <a:alphaModFix amt="22000"/>
          </a:blip>
          <a:srcRect t="37268" r="-95" b="100"/>
          <a:stretch>
            <a:fillRect/>
          </a:stretch>
        </p:blipFill>
        <p:spPr>
          <a:xfrm>
            <a:off x="0" y="0"/>
            <a:ext cx="12192013" cy="6835276"/>
          </a:xfrm>
          <a:prstGeom prst="rect">
            <a:avLst/>
          </a:prstGeom>
        </p:spPr>
      </p:pic>
      <p:sp>
        <p:nvSpPr>
          <p:cNvPr id="5" name="Rectangle: Rounded Corners 4">
            <a:extLst>
              <a:ext uri="{FF2B5EF4-FFF2-40B4-BE49-F238E27FC236}">
                <a16:creationId xmlns:a16="http://schemas.microsoft.com/office/drawing/2014/main" id="{3F8DCEE7-133D-25A1-BBF9-64A950599335}"/>
              </a:ext>
            </a:extLst>
          </p:cNvPr>
          <p:cNvSpPr/>
          <p:nvPr/>
        </p:nvSpPr>
        <p:spPr>
          <a:xfrm>
            <a:off x="661662" y="2030819"/>
            <a:ext cx="10868676" cy="4001372"/>
          </a:xfrm>
          <a:prstGeom prst="roundRect">
            <a:avLst/>
          </a:prstGeom>
          <a:solidFill>
            <a:schemeClr val="accent4">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r>
              <a:rPr lang="en-US" sz="2400" dirty="0">
                <a:solidFill>
                  <a:schemeClr val="bg2"/>
                </a:solidFill>
              </a:rPr>
              <a:t>AI works best as a processing tool that can help you succeed, if you invest your time.</a:t>
            </a:r>
          </a:p>
          <a:p>
            <a:endParaRPr lang="en-US" sz="2400" dirty="0">
              <a:solidFill>
                <a:schemeClr val="bg2"/>
              </a:solidFill>
            </a:endParaRPr>
          </a:p>
          <a:p>
            <a:r>
              <a:rPr lang="en-US" sz="2400" dirty="0">
                <a:solidFill>
                  <a:schemeClr val="bg2"/>
                </a:solidFill>
              </a:rPr>
              <a:t>Clients are more likely to succeed when they:</a:t>
            </a:r>
          </a:p>
          <a:p>
            <a:pPr marL="457200" indent="-457200">
              <a:buFont typeface="Arial" panose="020B0604020202020204" pitchFamily="34" charset="0"/>
              <a:buChar char="•"/>
            </a:pPr>
            <a:r>
              <a:rPr lang="en-US" sz="2400" dirty="0">
                <a:solidFill>
                  <a:schemeClr val="bg2"/>
                </a:solidFill>
              </a:rPr>
              <a:t>Have a concrete goal</a:t>
            </a:r>
          </a:p>
          <a:p>
            <a:pPr marL="457200" indent="-457200">
              <a:buFont typeface="Arial" panose="020B0604020202020204" pitchFamily="34" charset="0"/>
              <a:buChar char="•"/>
            </a:pPr>
            <a:r>
              <a:rPr lang="en-US" sz="2400" dirty="0">
                <a:solidFill>
                  <a:schemeClr val="bg2"/>
                </a:solidFill>
              </a:rPr>
              <a:t>Provide context</a:t>
            </a:r>
          </a:p>
          <a:p>
            <a:pPr marL="457200" indent="-457200">
              <a:buFont typeface="Arial" panose="020B0604020202020204" pitchFamily="34" charset="0"/>
              <a:buChar char="•"/>
            </a:pPr>
            <a:r>
              <a:rPr lang="en-US" sz="2400" dirty="0">
                <a:solidFill>
                  <a:schemeClr val="bg2"/>
                </a:solidFill>
              </a:rPr>
              <a:t>Protect sensitive data </a:t>
            </a:r>
          </a:p>
          <a:p>
            <a:pPr marL="457200" indent="-457200">
              <a:buFont typeface="Arial" panose="020B0604020202020204" pitchFamily="34" charset="0"/>
              <a:buChar char="•"/>
            </a:pPr>
            <a:r>
              <a:rPr lang="en-US" sz="2400" dirty="0">
                <a:solidFill>
                  <a:schemeClr val="bg2"/>
                </a:solidFill>
              </a:rPr>
              <a:t>Review &amp; edit the results</a:t>
            </a:r>
          </a:p>
        </p:txBody>
      </p:sp>
      <p:sp>
        <p:nvSpPr>
          <p:cNvPr id="2" name="TextBox 1">
            <a:extLst>
              <a:ext uri="{FF2B5EF4-FFF2-40B4-BE49-F238E27FC236}">
                <a16:creationId xmlns:a16="http://schemas.microsoft.com/office/drawing/2014/main" id="{DC741C1F-5796-3209-CDE3-D08C19ED78C7}"/>
              </a:ext>
            </a:extLst>
          </p:cNvPr>
          <p:cNvSpPr txBox="1"/>
          <p:nvPr/>
        </p:nvSpPr>
        <p:spPr>
          <a:xfrm>
            <a:off x="2795101" y="825809"/>
            <a:ext cx="6601797" cy="584775"/>
          </a:xfrm>
          <a:prstGeom prst="rect">
            <a:avLst/>
          </a:prstGeom>
          <a:noFill/>
        </p:spPr>
        <p:txBody>
          <a:bodyPr wrap="square" rtlCol="0">
            <a:spAutoFit/>
          </a:bodyPr>
          <a:lstStyle/>
          <a:p>
            <a:pPr algn="ctr"/>
            <a:r>
              <a:rPr lang="en-US" sz="3200" b="1" u="sng" dirty="0">
                <a:solidFill>
                  <a:schemeClr val="bg2"/>
                </a:solidFill>
              </a:rPr>
              <a:t>KEY TAKEAWAY</a:t>
            </a:r>
          </a:p>
        </p:txBody>
      </p:sp>
    </p:spTree>
    <p:extLst>
      <p:ext uri="{BB962C8B-B14F-4D97-AF65-F5344CB8AC3E}">
        <p14:creationId xmlns:p14="http://schemas.microsoft.com/office/powerpoint/2010/main" val="54783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B18-E5DD-E736-A176-5B5F27E82FD2}"/>
            </a:ext>
          </a:extLst>
        </p:cNvPr>
        <p:cNvGrpSpPr/>
        <p:nvPr/>
      </p:nvGrpSpPr>
      <p:grpSpPr>
        <a:xfrm>
          <a:off x="0" y="0"/>
          <a:ext cx="0" cy="0"/>
          <a:chOff x="0" y="0"/>
          <a:chExt cx="0" cy="0"/>
        </a:xfrm>
      </p:grpSpPr>
      <p:pic>
        <p:nvPicPr>
          <p:cNvPr id="7" name="Picture 6" descr="A blue and orange sky over mountains  AI-generated content may be incorrect.">
            <a:extLst>
              <a:ext uri="{FF2B5EF4-FFF2-40B4-BE49-F238E27FC236}">
                <a16:creationId xmlns:a16="http://schemas.microsoft.com/office/drawing/2014/main" id="{99D1238B-8922-CAC6-6442-93C24DC09AC9}"/>
              </a:ext>
            </a:extLst>
          </p:cNvPr>
          <p:cNvPicPr>
            <a:picLocks noChangeAspect="1"/>
          </p:cNvPicPr>
          <p:nvPr/>
        </p:nvPicPr>
        <p:blipFill>
          <a:blip r:embed="rId3">
            <a:alphaModFix amt="22000"/>
          </a:blip>
          <a:srcRect t="37268" r="-95" b="100"/>
          <a:stretch>
            <a:fillRect/>
          </a:stretch>
        </p:blipFill>
        <p:spPr>
          <a:xfrm>
            <a:off x="0" y="0"/>
            <a:ext cx="12192013" cy="6835276"/>
          </a:xfrm>
          <a:prstGeom prst="rect">
            <a:avLst/>
          </a:prstGeom>
        </p:spPr>
      </p:pic>
      <p:pic>
        <p:nvPicPr>
          <p:cNvPr id="3" name="Picture 2" descr="A brick building with a door and a red door  AI-generated content may be incorrect.">
            <a:extLst>
              <a:ext uri="{FF2B5EF4-FFF2-40B4-BE49-F238E27FC236}">
                <a16:creationId xmlns:a16="http://schemas.microsoft.com/office/drawing/2014/main" id="{FBB5361D-8E9E-DEC5-D6FB-9F44D63CC481}"/>
              </a:ext>
            </a:extLst>
          </p:cNvPr>
          <p:cNvPicPr>
            <a:picLocks noChangeAspect="1"/>
          </p:cNvPicPr>
          <p:nvPr/>
        </p:nvPicPr>
        <p:blipFill>
          <a:blip r:embed="rId4">
            <a:alphaModFix amt="0"/>
          </a:blip>
          <a:srcRect l="46" t="-50" r="3487" b="33790"/>
          <a:stretch>
            <a:fillRect/>
          </a:stretch>
        </p:blipFill>
        <p:spPr>
          <a:xfrm>
            <a:off x="3275635" y="1814804"/>
            <a:ext cx="9066827" cy="5017980"/>
          </a:xfrm>
          <a:prstGeom prst="rect">
            <a:avLst/>
          </a:prstGeom>
        </p:spPr>
      </p:pic>
      <p:sp>
        <p:nvSpPr>
          <p:cNvPr id="2" name="TextBox 1">
            <a:extLst>
              <a:ext uri="{FF2B5EF4-FFF2-40B4-BE49-F238E27FC236}">
                <a16:creationId xmlns:a16="http://schemas.microsoft.com/office/drawing/2014/main" id="{F4DDAE74-82B3-E5F4-FAC6-6FEECDB4BF45}"/>
              </a:ext>
            </a:extLst>
          </p:cNvPr>
          <p:cNvSpPr txBox="1"/>
          <p:nvPr/>
        </p:nvSpPr>
        <p:spPr>
          <a:xfrm>
            <a:off x="875470" y="494283"/>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When AI Goes Wrong</a:t>
            </a:r>
          </a:p>
        </p:txBody>
      </p:sp>
      <p:sp>
        <p:nvSpPr>
          <p:cNvPr id="11" name="Rectangle: Rounded Corners 10">
            <a:extLst>
              <a:ext uri="{FF2B5EF4-FFF2-40B4-BE49-F238E27FC236}">
                <a16:creationId xmlns:a16="http://schemas.microsoft.com/office/drawing/2014/main" id="{1D5D62BC-FE60-D08A-D091-D63EB039C0F3}"/>
              </a:ext>
            </a:extLst>
          </p:cNvPr>
          <p:cNvSpPr/>
          <p:nvPr/>
        </p:nvSpPr>
        <p:spPr>
          <a:xfrm>
            <a:off x="403412" y="1814804"/>
            <a:ext cx="2971800" cy="3447568"/>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800" b="1" dirty="0">
                <a:solidFill>
                  <a:schemeClr val="bg2"/>
                </a:solidFill>
              </a:rPr>
              <a:t>Common Pitfalls:</a:t>
            </a:r>
          </a:p>
          <a:p>
            <a:endParaRPr lang="en-US" sz="2800" b="1" dirty="0">
              <a:solidFill>
                <a:schemeClr val="bg2"/>
              </a:solidFill>
            </a:endParaRPr>
          </a:p>
          <a:p>
            <a:pPr marL="285750" indent="-285750">
              <a:buFont typeface="Arial" panose="020B0604020202020204" pitchFamily="34" charset="0"/>
              <a:buChar char="•"/>
            </a:pPr>
            <a:r>
              <a:rPr lang="en-US" sz="1600" dirty="0">
                <a:solidFill>
                  <a:schemeClr val="bg2"/>
                </a:solidFill>
              </a:rPr>
              <a:t>The AI “look”</a:t>
            </a:r>
          </a:p>
          <a:p>
            <a:pPr marL="285750" indent="-285750">
              <a:buFont typeface="Arial" panose="020B0604020202020204" pitchFamily="34" charset="0"/>
              <a:buChar char="•"/>
            </a:pPr>
            <a:r>
              <a:rPr lang="en-US" sz="1600" dirty="0">
                <a:solidFill>
                  <a:schemeClr val="bg2"/>
                </a:solidFill>
              </a:rPr>
              <a:t>Garbage in, garbage out (“slop”) </a:t>
            </a:r>
          </a:p>
          <a:p>
            <a:pPr marL="285750" indent="-285750">
              <a:buFont typeface="Arial" panose="020B0604020202020204" pitchFamily="34" charset="0"/>
              <a:buChar char="•"/>
            </a:pPr>
            <a:r>
              <a:rPr lang="en-US" sz="1600" dirty="0">
                <a:solidFill>
                  <a:schemeClr val="bg2"/>
                </a:solidFill>
              </a:rPr>
              <a:t>Too much trust &amp; not enough knowledge </a:t>
            </a:r>
          </a:p>
        </p:txBody>
      </p:sp>
      <p:pic>
        <p:nvPicPr>
          <p:cNvPr id="1026" name="Picture 2" descr="2025 Kentucky Apple Festival - Paintsville Tourism - Hotels, Events ...">
            <a:extLst>
              <a:ext uri="{FF2B5EF4-FFF2-40B4-BE49-F238E27FC236}">
                <a16:creationId xmlns:a16="http://schemas.microsoft.com/office/drawing/2014/main" id="{127C750C-5E1A-F070-2E37-BC3C38070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907" y="1812312"/>
            <a:ext cx="7799163" cy="440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7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a:extLst>
              <a:ext uri="{FF2B5EF4-FFF2-40B4-BE49-F238E27FC236}">
                <a16:creationId xmlns:a16="http://schemas.microsoft.com/office/drawing/2014/main" id="{34BD1CAD-9CAB-AA90-1A4F-FA838E8B7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145" y="1470810"/>
            <a:ext cx="3778410" cy="48929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34E392-B319-B514-BB9C-ED410BB69912}"/>
              </a:ext>
            </a:extLst>
          </p:cNvPr>
          <p:cNvSpPr txBox="1"/>
          <p:nvPr/>
        </p:nvSpPr>
        <p:spPr>
          <a:xfrm>
            <a:off x="875470" y="494283"/>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When AI Goes Wrong</a:t>
            </a:r>
          </a:p>
        </p:txBody>
      </p:sp>
      <p:pic>
        <p:nvPicPr>
          <p:cNvPr id="2052" name="Picture 4" descr="No photo description available.">
            <a:extLst>
              <a:ext uri="{FF2B5EF4-FFF2-40B4-BE49-F238E27FC236}">
                <a16:creationId xmlns:a16="http://schemas.microsoft.com/office/drawing/2014/main" id="{37B90D71-24FE-917B-D523-BC25A90DC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271" y="1605220"/>
            <a:ext cx="4624086" cy="462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6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C660B-416D-642F-9DD8-D2BD16A72B03}"/>
            </a:ext>
          </a:extLst>
        </p:cNvPr>
        <p:cNvGrpSpPr/>
        <p:nvPr/>
      </p:nvGrpSpPr>
      <p:grpSpPr>
        <a:xfrm>
          <a:off x="0" y="0"/>
          <a:ext cx="0" cy="0"/>
          <a:chOff x="0" y="0"/>
          <a:chExt cx="0" cy="0"/>
        </a:xfrm>
      </p:grpSpPr>
      <p:pic>
        <p:nvPicPr>
          <p:cNvPr id="3" name="Picture 2" descr="A brick building with a door and a red door  AI-generated content may be incorrect.">
            <a:extLst>
              <a:ext uri="{FF2B5EF4-FFF2-40B4-BE49-F238E27FC236}">
                <a16:creationId xmlns:a16="http://schemas.microsoft.com/office/drawing/2014/main" id="{DBCB8254-822A-12C1-E862-0CF6A0164124}"/>
              </a:ext>
            </a:extLst>
          </p:cNvPr>
          <p:cNvPicPr>
            <a:picLocks noChangeAspect="1"/>
          </p:cNvPicPr>
          <p:nvPr/>
        </p:nvPicPr>
        <p:blipFill>
          <a:blip r:embed="rId3">
            <a:alphaModFix amt="0"/>
          </a:blip>
          <a:srcRect l="46" t="-50" r="3487" b="33790"/>
          <a:stretch>
            <a:fillRect/>
          </a:stretch>
        </p:blipFill>
        <p:spPr>
          <a:xfrm>
            <a:off x="-1347" y="1179"/>
            <a:ext cx="12343809" cy="6831605"/>
          </a:xfrm>
          <a:prstGeom prst="rect">
            <a:avLst/>
          </a:prstGeom>
        </p:spPr>
      </p:pic>
      <p:pic>
        <p:nvPicPr>
          <p:cNvPr id="4" name="Picture 3" descr="A blue and orange sky over mountains  AI-generated content may be incorrect.">
            <a:extLst>
              <a:ext uri="{FF2B5EF4-FFF2-40B4-BE49-F238E27FC236}">
                <a16:creationId xmlns:a16="http://schemas.microsoft.com/office/drawing/2014/main" id="{EDF289D8-9DC5-BB53-3289-44C5EA539C08}"/>
              </a:ext>
            </a:extLst>
          </p:cNvPr>
          <p:cNvPicPr>
            <a:picLocks noChangeAspect="1"/>
          </p:cNvPicPr>
          <p:nvPr/>
        </p:nvPicPr>
        <p:blipFill>
          <a:blip r:embed="rId4">
            <a:alphaModFix amt="22000"/>
          </a:blip>
          <a:srcRect t="37268" r="-95" b="100"/>
          <a:stretch>
            <a:fillRect/>
          </a:stretch>
        </p:blipFill>
        <p:spPr>
          <a:xfrm>
            <a:off x="0" y="0"/>
            <a:ext cx="12192013" cy="6835276"/>
          </a:xfrm>
          <a:prstGeom prst="rect">
            <a:avLst/>
          </a:prstGeom>
        </p:spPr>
      </p:pic>
      <p:sp>
        <p:nvSpPr>
          <p:cNvPr id="2" name="TextBox 1">
            <a:extLst>
              <a:ext uri="{FF2B5EF4-FFF2-40B4-BE49-F238E27FC236}">
                <a16:creationId xmlns:a16="http://schemas.microsoft.com/office/drawing/2014/main" id="{B752C68C-1745-F91B-704B-930398627506}"/>
              </a:ext>
            </a:extLst>
          </p:cNvPr>
          <p:cNvSpPr txBox="1"/>
          <p:nvPr/>
        </p:nvSpPr>
        <p:spPr>
          <a:xfrm>
            <a:off x="810766" y="297773"/>
            <a:ext cx="10570464" cy="646331"/>
          </a:xfrm>
          <a:prstGeom prst="rect">
            <a:avLst/>
          </a:prstGeom>
          <a:noFill/>
        </p:spPr>
        <p:txBody>
          <a:bodyPr wrap="square" lIns="91440" tIns="45720" rIns="91440" bIns="45720" rtlCol="0" anchor="t">
            <a:spAutoFit/>
          </a:bodyPr>
          <a:lstStyle/>
          <a:p>
            <a:pPr algn="ctr"/>
            <a:r>
              <a:rPr lang="en-US" sz="3600" b="1" u="sng" dirty="0">
                <a:solidFill>
                  <a:schemeClr val="bg2"/>
                </a:solidFill>
              </a:rPr>
              <a:t>Recommend Uses for Small Businesses</a:t>
            </a:r>
          </a:p>
        </p:txBody>
      </p:sp>
      <p:graphicFrame>
        <p:nvGraphicFramePr>
          <p:cNvPr id="12" name="Table 11">
            <a:extLst>
              <a:ext uri="{FF2B5EF4-FFF2-40B4-BE49-F238E27FC236}">
                <a16:creationId xmlns:a16="http://schemas.microsoft.com/office/drawing/2014/main" id="{71E1B8D0-4FBA-9E67-FE6F-920BA50B6B48}"/>
              </a:ext>
            </a:extLst>
          </p:cNvPr>
          <p:cNvGraphicFramePr>
            <a:graphicFrameLocks noGrp="1"/>
          </p:cNvGraphicFramePr>
          <p:nvPr>
            <p:extLst>
              <p:ext uri="{D42A27DB-BD31-4B8C-83A1-F6EECF244321}">
                <p14:modId xmlns:p14="http://schemas.microsoft.com/office/powerpoint/2010/main" val="2245385923"/>
              </p:ext>
            </p:extLst>
          </p:nvPr>
        </p:nvGraphicFramePr>
        <p:xfrm>
          <a:off x="810766" y="1540115"/>
          <a:ext cx="10471316" cy="4037290"/>
        </p:xfrm>
        <a:graphic>
          <a:graphicData uri="http://schemas.openxmlformats.org/drawingml/2006/table">
            <a:tbl>
              <a:tblPr/>
              <a:tblGrid>
                <a:gridCol w="2869737">
                  <a:extLst>
                    <a:ext uri="{9D8B030D-6E8A-4147-A177-3AD203B41FA5}">
                      <a16:colId xmlns:a16="http://schemas.microsoft.com/office/drawing/2014/main" val="1758412992"/>
                    </a:ext>
                  </a:extLst>
                </a:gridCol>
                <a:gridCol w="7601579">
                  <a:extLst>
                    <a:ext uri="{9D8B030D-6E8A-4147-A177-3AD203B41FA5}">
                      <a16:colId xmlns:a16="http://schemas.microsoft.com/office/drawing/2014/main" val="2940231564"/>
                    </a:ext>
                  </a:extLst>
                </a:gridCol>
              </a:tblGrid>
              <a:tr h="325745">
                <a:tc>
                  <a:txBody>
                    <a:bodyPr/>
                    <a:lstStyle/>
                    <a:p>
                      <a:pPr algn="l" fontAlgn="auto">
                        <a:buNone/>
                      </a:pPr>
                      <a:r>
                        <a:rPr lang="en-US" sz="2400" b="1" i="0" u="none" strike="noStrike" cap="none" dirty="0">
                          <a:solidFill>
                            <a:schemeClr val="lt1"/>
                          </a:solidFill>
                          <a:latin typeface="Arial"/>
                          <a:ea typeface="+mn-ea"/>
                          <a:cs typeface="Arial"/>
                          <a:sym typeface="Arial"/>
                        </a:rPr>
                        <a:t>Business Need</a:t>
                      </a:r>
                    </a:p>
                  </a:txBody>
                  <a:tcPr marL="94762" marR="94762" marT="35536" marB="35536" anchor="ctr">
                    <a:lnL>
                      <a:noFill/>
                    </a:lnL>
                    <a:lnR w="7620" cap="flat" cmpd="sng" algn="ctr">
                      <a:solidFill>
                        <a:srgbClr val="D2D2D2"/>
                      </a:solidFill>
                      <a:prstDash val="solid"/>
                      <a:round/>
                      <a:headEnd type="none" w="med" len="med"/>
                      <a:tailEnd type="none" w="med" len="med"/>
                    </a:lnR>
                    <a:lnT>
                      <a:noFill/>
                    </a:lnT>
                    <a:lnB w="7620" cap="flat" cmpd="sng" algn="ctr">
                      <a:solidFill>
                        <a:srgbClr val="E0E0E0"/>
                      </a:solidFill>
                      <a:prstDash val="solid"/>
                      <a:round/>
                      <a:headEnd type="none" w="med" len="med"/>
                      <a:tailEnd type="none" w="med" len="med"/>
                    </a:lnB>
                    <a:solidFill>
                      <a:schemeClr val="accent2"/>
                    </a:solidFill>
                  </a:tcPr>
                </a:tc>
                <a:tc>
                  <a:txBody>
                    <a:bodyPr/>
                    <a:lstStyle/>
                    <a:p>
                      <a:pPr algn="l" fontAlgn="auto">
                        <a:buNone/>
                      </a:pPr>
                      <a:r>
                        <a:rPr lang="en-US" sz="2400" b="1" i="0" u="none" strike="noStrike" cap="none" dirty="0">
                          <a:solidFill>
                            <a:schemeClr val="lt1"/>
                          </a:solidFill>
                          <a:latin typeface="Arial"/>
                          <a:ea typeface="+mn-ea"/>
                          <a:cs typeface="Arial"/>
                          <a:sym typeface="Arial"/>
                        </a:rPr>
                        <a:t>What AI Can Do</a:t>
                      </a:r>
                    </a:p>
                  </a:txBody>
                  <a:tcPr marL="94762" marR="94762" marT="35536" marB="35536"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a:noFill/>
                    </a:lnT>
                    <a:lnB w="7620" cap="flat" cmpd="sng" algn="ctr">
                      <a:solidFill>
                        <a:srgbClr val="E0E0E0"/>
                      </a:solidFill>
                      <a:prstDash val="solid"/>
                      <a:round/>
                      <a:headEnd type="none" w="med" len="med"/>
                      <a:tailEnd type="none" w="med" len="med"/>
                    </a:lnB>
                    <a:solidFill>
                      <a:schemeClr val="accent2"/>
                    </a:solidFill>
                  </a:tcPr>
                </a:tc>
                <a:extLst>
                  <a:ext uri="{0D108BD9-81ED-4DB2-BD59-A6C34878D82A}">
                    <a16:rowId xmlns:a16="http://schemas.microsoft.com/office/drawing/2014/main" val="1432750765"/>
                  </a:ext>
                </a:extLst>
              </a:tr>
              <a:tr h="696174">
                <a:tc>
                  <a:txBody>
                    <a:bodyPr/>
                    <a:lstStyle/>
                    <a:p>
                      <a:pPr algn="l" fontAlgn="auto">
                        <a:buNone/>
                      </a:pPr>
                      <a:r>
                        <a:rPr lang="en-US" sz="1800" b="1" dirty="0">
                          <a:solidFill>
                            <a:schemeClr val="bg2"/>
                          </a:solidFill>
                          <a:effectLst/>
                          <a:latin typeface="Lato" panose="020F0502020204030203" pitchFamily="34" charset="0"/>
                        </a:rPr>
                        <a:t>Marketing</a:t>
                      </a:r>
                      <a:endParaRPr lang="en-US" sz="1800" b="0" dirty="0">
                        <a:solidFill>
                          <a:schemeClr val="bg2"/>
                        </a:solidFill>
                        <a:effectLst/>
                        <a:latin typeface="Lato" panose="020F0502020204030203" pitchFamily="34" charset="0"/>
                      </a:endParaRPr>
                    </a:p>
                  </a:txBody>
                  <a:tcPr marL="94762" marR="94762" marT="94762" marB="94762" anchor="ctr">
                    <a:lnL>
                      <a:noFill/>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tc>
                  <a:txBody>
                    <a:bodyPr/>
                    <a:lstStyle/>
                    <a:p>
                      <a:pPr algn="l" fontAlgn="auto">
                        <a:buNone/>
                      </a:pPr>
                      <a:r>
                        <a:rPr lang="en-US" sz="1800" b="0" dirty="0">
                          <a:solidFill>
                            <a:schemeClr val="bg2"/>
                          </a:solidFill>
                          <a:effectLst/>
                          <a:latin typeface="Lato" panose="020F0502020204030203" pitchFamily="34" charset="0"/>
                        </a:rPr>
                        <a:t>Write ads, social posts, emails, product descriptions, and campaign ideas.</a:t>
                      </a:r>
                    </a:p>
                  </a:txBody>
                  <a:tcPr marL="94762" marR="94762" marT="94762" marB="94762"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25653031"/>
                  </a:ext>
                </a:extLst>
              </a:tr>
              <a:tr h="696174">
                <a:tc>
                  <a:txBody>
                    <a:bodyPr/>
                    <a:lstStyle/>
                    <a:p>
                      <a:pPr algn="l" fontAlgn="auto">
                        <a:buNone/>
                      </a:pPr>
                      <a:r>
                        <a:rPr lang="en-US" sz="1800" b="1" dirty="0">
                          <a:solidFill>
                            <a:schemeClr val="bg2"/>
                          </a:solidFill>
                          <a:effectLst/>
                          <a:latin typeface="Lato" panose="020F0502020204030203" pitchFamily="34" charset="0"/>
                        </a:rPr>
                        <a:t>Operations</a:t>
                      </a:r>
                      <a:endParaRPr lang="en-US" sz="1800" b="0" dirty="0">
                        <a:solidFill>
                          <a:schemeClr val="bg2"/>
                        </a:solidFill>
                        <a:effectLst/>
                        <a:latin typeface="Lato" panose="020F0502020204030203" pitchFamily="34" charset="0"/>
                      </a:endParaRPr>
                    </a:p>
                  </a:txBody>
                  <a:tcPr marL="94762" marR="94762" marT="94762" marB="94762" anchor="ctr">
                    <a:lnL>
                      <a:noFill/>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tc>
                  <a:txBody>
                    <a:bodyPr/>
                    <a:lstStyle/>
                    <a:p>
                      <a:pPr algn="l" fontAlgn="auto">
                        <a:buNone/>
                      </a:pPr>
                      <a:r>
                        <a:rPr lang="en-US" sz="1800" b="0">
                          <a:solidFill>
                            <a:schemeClr val="bg2"/>
                          </a:solidFill>
                          <a:effectLst/>
                          <a:latin typeface="Lato" panose="020F0502020204030203" pitchFamily="34" charset="0"/>
                        </a:rPr>
                        <a:t>Help create policies, procedures, training guides, and internal documentation.</a:t>
                      </a:r>
                    </a:p>
                  </a:txBody>
                  <a:tcPr marL="94762" marR="94762" marT="94762" marB="94762"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52003411"/>
                  </a:ext>
                </a:extLst>
              </a:tr>
              <a:tr h="592062">
                <a:tc>
                  <a:txBody>
                    <a:bodyPr/>
                    <a:lstStyle/>
                    <a:p>
                      <a:pPr algn="l" fontAlgn="auto">
                        <a:buNone/>
                      </a:pPr>
                      <a:r>
                        <a:rPr lang="en-US" sz="1800" b="1" dirty="0">
                          <a:solidFill>
                            <a:schemeClr val="bg2"/>
                          </a:solidFill>
                          <a:effectLst/>
                          <a:latin typeface="Lato" panose="020F0502020204030203" pitchFamily="34" charset="0"/>
                        </a:rPr>
                        <a:t>Customer Support</a:t>
                      </a:r>
                      <a:endParaRPr lang="en-US" sz="1800" b="0" dirty="0">
                        <a:solidFill>
                          <a:schemeClr val="bg2"/>
                        </a:solidFill>
                        <a:effectLst/>
                        <a:latin typeface="Lato" panose="020F0502020204030203" pitchFamily="34" charset="0"/>
                      </a:endParaRPr>
                    </a:p>
                  </a:txBody>
                  <a:tcPr marL="94762" marR="94762" marT="94762" marB="94762" anchor="ctr">
                    <a:lnL>
                      <a:noFill/>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tc>
                  <a:txBody>
                    <a:bodyPr/>
                    <a:lstStyle/>
                    <a:p>
                      <a:pPr algn="l" fontAlgn="auto">
                        <a:buNone/>
                      </a:pPr>
                      <a:r>
                        <a:rPr lang="en-US" sz="1800" b="0">
                          <a:solidFill>
                            <a:schemeClr val="bg2"/>
                          </a:solidFill>
                          <a:effectLst/>
                          <a:latin typeface="Lato" panose="020F0502020204030203" pitchFamily="34" charset="0"/>
                        </a:rPr>
                        <a:t>Draft replies, build FAQ scripts, respond to common questions.</a:t>
                      </a:r>
                    </a:p>
                  </a:txBody>
                  <a:tcPr marL="94762" marR="94762" marT="94762" marB="94762"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0323775"/>
                  </a:ext>
                </a:extLst>
              </a:tr>
              <a:tr h="877884">
                <a:tc>
                  <a:txBody>
                    <a:bodyPr/>
                    <a:lstStyle/>
                    <a:p>
                      <a:pPr algn="l" fontAlgn="auto">
                        <a:buNone/>
                      </a:pPr>
                      <a:r>
                        <a:rPr lang="en-US" sz="1800" b="1">
                          <a:solidFill>
                            <a:schemeClr val="bg2"/>
                          </a:solidFill>
                          <a:effectLst/>
                          <a:latin typeface="Lato" panose="020F0502020204030203" pitchFamily="34" charset="0"/>
                        </a:rPr>
                        <a:t>Finance Support</a:t>
                      </a:r>
                      <a:endParaRPr lang="en-US" sz="1800" b="0">
                        <a:solidFill>
                          <a:schemeClr val="bg2"/>
                        </a:solidFill>
                        <a:effectLst/>
                        <a:latin typeface="Lato" panose="020F0502020204030203" pitchFamily="34" charset="0"/>
                      </a:endParaRPr>
                    </a:p>
                  </a:txBody>
                  <a:tcPr marL="94762" marR="94762" marT="94762" marB="94762" anchor="ctr">
                    <a:lnL>
                      <a:noFill/>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tc>
                  <a:txBody>
                    <a:bodyPr/>
                    <a:lstStyle/>
                    <a:p>
                      <a:pPr algn="l" fontAlgn="auto">
                        <a:buNone/>
                      </a:pPr>
                      <a:r>
                        <a:rPr lang="en-US" sz="1800" b="0">
                          <a:solidFill>
                            <a:schemeClr val="bg2"/>
                          </a:solidFill>
                          <a:effectLst/>
                          <a:latin typeface="Lato" panose="020F0502020204030203" pitchFamily="34" charset="0"/>
                        </a:rPr>
                        <a:t>Summarize and analyze data, explain trends, suggest budgeting ideas. </a:t>
                      </a:r>
                      <a:r>
                        <a:rPr lang="en-US" sz="1800" b="0" i="1">
                          <a:solidFill>
                            <a:schemeClr val="bg2"/>
                          </a:solidFill>
                          <a:effectLst/>
                          <a:latin typeface="Lato" panose="020F0502020204030203" pitchFamily="34" charset="0"/>
                        </a:rPr>
                        <a:t>Remember AI is not a replacement for accounting software.</a:t>
                      </a:r>
                      <a:endParaRPr lang="en-US" sz="1800" b="0">
                        <a:solidFill>
                          <a:schemeClr val="bg2"/>
                        </a:solidFill>
                        <a:effectLst/>
                        <a:latin typeface="Lato" panose="020F0502020204030203" pitchFamily="34" charset="0"/>
                      </a:endParaRPr>
                    </a:p>
                  </a:txBody>
                  <a:tcPr marL="94762" marR="94762" marT="94762" marB="94762"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71117848"/>
                  </a:ext>
                </a:extLst>
              </a:tr>
              <a:tr h="696174">
                <a:tc>
                  <a:txBody>
                    <a:bodyPr/>
                    <a:lstStyle/>
                    <a:p>
                      <a:pPr algn="l" fontAlgn="auto">
                        <a:buNone/>
                      </a:pPr>
                      <a:r>
                        <a:rPr lang="en-US" sz="1800" b="1">
                          <a:solidFill>
                            <a:schemeClr val="bg2"/>
                          </a:solidFill>
                          <a:effectLst/>
                          <a:latin typeface="Lato" panose="020F0502020204030203" pitchFamily="34" charset="0"/>
                        </a:rPr>
                        <a:t>Planning &amp; Strategy</a:t>
                      </a:r>
                      <a:endParaRPr lang="en-US" sz="1800" b="0">
                        <a:solidFill>
                          <a:schemeClr val="bg2"/>
                        </a:solidFill>
                        <a:effectLst/>
                        <a:latin typeface="Lato" panose="020F0502020204030203" pitchFamily="34" charset="0"/>
                      </a:endParaRPr>
                    </a:p>
                  </a:txBody>
                  <a:tcPr marL="94762" marR="94762" marT="94762" marB="94762" anchor="ctr">
                    <a:lnL>
                      <a:noFill/>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tc>
                  <a:txBody>
                    <a:bodyPr/>
                    <a:lstStyle/>
                    <a:p>
                      <a:pPr algn="l" fontAlgn="auto">
                        <a:buNone/>
                      </a:pPr>
                      <a:r>
                        <a:rPr lang="en-US" sz="1800" b="0" dirty="0">
                          <a:solidFill>
                            <a:schemeClr val="bg2"/>
                          </a:solidFill>
                          <a:effectLst/>
                          <a:latin typeface="Lato" panose="020F0502020204030203" pitchFamily="34" charset="0"/>
                        </a:rPr>
                        <a:t>Brainstorm ideas, outline plans, propose solutions to business problems.</a:t>
                      </a:r>
                    </a:p>
                  </a:txBody>
                  <a:tcPr marL="94762" marR="94762" marT="94762" marB="94762" anchor="ctr">
                    <a:lnL w="7620" cap="flat" cmpd="sng" algn="ctr">
                      <a:solidFill>
                        <a:srgbClr val="D2D2D2"/>
                      </a:solidFill>
                      <a:prstDash val="solid"/>
                      <a:round/>
                      <a:headEnd type="none" w="med" len="med"/>
                      <a:tailEnd type="none" w="med" len="med"/>
                    </a:lnL>
                    <a:lnR w="7620" cap="flat" cmpd="sng" algn="ctr">
                      <a:solidFill>
                        <a:srgbClr val="D2D2D2"/>
                      </a:solidFill>
                      <a:prstDash val="solid"/>
                      <a:round/>
                      <a:headEnd type="none" w="med" len="med"/>
                      <a:tailEnd type="none" w="med" len="med"/>
                    </a:lnR>
                    <a:lnT w="7620" cap="flat" cmpd="sng" algn="ctr">
                      <a:solidFill>
                        <a:srgbClr val="E0E0E0"/>
                      </a:solidFill>
                      <a:prstDash val="solid"/>
                      <a:round/>
                      <a:headEnd type="none" w="med" len="med"/>
                      <a:tailEnd type="none" w="med" len="med"/>
                    </a:lnT>
                    <a:lnB w="7620" cap="flat" cmpd="sng" algn="ctr">
                      <a:solidFill>
                        <a:srgbClr val="E0E0E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0559874"/>
                  </a:ext>
                </a:extLst>
              </a:tr>
            </a:tbl>
          </a:graphicData>
        </a:graphic>
      </p:graphicFrame>
      <p:sp>
        <p:nvSpPr>
          <p:cNvPr id="14" name="Rectangle: Rounded Corners 13">
            <a:extLst>
              <a:ext uri="{FF2B5EF4-FFF2-40B4-BE49-F238E27FC236}">
                <a16:creationId xmlns:a16="http://schemas.microsoft.com/office/drawing/2014/main" id="{2E0E6DA1-7174-CA52-13B0-5B60BB71763F}"/>
              </a:ext>
            </a:extLst>
          </p:cNvPr>
          <p:cNvSpPr/>
          <p:nvPr/>
        </p:nvSpPr>
        <p:spPr>
          <a:xfrm>
            <a:off x="580137" y="5750187"/>
            <a:ext cx="11031725" cy="798530"/>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2"/>
                </a:solidFill>
                <a:latin typeface="Arial"/>
                <a:cs typeface="Arial"/>
                <a:sym typeface="Arial"/>
              </a:rPr>
              <a:t>Resources: </a:t>
            </a:r>
          </a:p>
          <a:p>
            <a:pPr algn="ctr"/>
            <a:r>
              <a:rPr lang="en-US" sz="1600" dirty="0">
                <a:solidFill>
                  <a:schemeClr val="bg2"/>
                </a:solidFill>
                <a:cs typeface="Arial"/>
                <a:sym typeface="Arial"/>
                <a:hlinkClick r:id="rId5"/>
              </a:rPr>
              <a:t>AI | What It Is &amp; How You Can Use It</a:t>
            </a:r>
            <a:endParaRPr lang="en-US" sz="1600" dirty="0">
              <a:solidFill>
                <a:schemeClr val="bg2"/>
              </a:solidFill>
              <a:cs typeface="Arial"/>
              <a:sym typeface="Arial"/>
            </a:endParaRPr>
          </a:p>
          <a:p>
            <a:pPr algn="ctr"/>
            <a:endParaRPr lang="en-US" sz="1600" b="1" dirty="0">
              <a:solidFill>
                <a:schemeClr val="bg2"/>
              </a:solidFill>
              <a:latin typeface="Arial"/>
              <a:cs typeface="Arial"/>
              <a:sym typeface="Arial"/>
            </a:endParaRPr>
          </a:p>
        </p:txBody>
      </p:sp>
    </p:spTree>
    <p:extLst>
      <p:ext uri="{BB962C8B-B14F-4D97-AF65-F5344CB8AC3E}">
        <p14:creationId xmlns:p14="http://schemas.microsoft.com/office/powerpoint/2010/main" val="188622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B095-606A-C058-3B68-540D6CE4B222}"/>
            </a:ext>
          </a:extLst>
        </p:cNvPr>
        <p:cNvGrpSpPr/>
        <p:nvPr/>
      </p:nvGrpSpPr>
      <p:grpSpPr>
        <a:xfrm>
          <a:off x="0" y="0"/>
          <a:ext cx="0" cy="0"/>
          <a:chOff x="0" y="0"/>
          <a:chExt cx="0" cy="0"/>
        </a:xfrm>
      </p:grpSpPr>
      <p:pic>
        <p:nvPicPr>
          <p:cNvPr id="7" name="Picture 6" descr="A blue and orange sky over mountains  AI-generated content may be incorrect.">
            <a:extLst>
              <a:ext uri="{FF2B5EF4-FFF2-40B4-BE49-F238E27FC236}">
                <a16:creationId xmlns:a16="http://schemas.microsoft.com/office/drawing/2014/main" id="{AD14E347-2165-CD59-462A-AEDF08AD77F3}"/>
              </a:ext>
            </a:extLst>
          </p:cNvPr>
          <p:cNvPicPr>
            <a:picLocks noChangeAspect="1"/>
          </p:cNvPicPr>
          <p:nvPr/>
        </p:nvPicPr>
        <p:blipFill>
          <a:blip r:embed="rId3">
            <a:alphaModFix amt="22000"/>
          </a:blip>
          <a:srcRect t="37268" r="-95" b="100"/>
          <a:stretch>
            <a:fillRect/>
          </a:stretch>
        </p:blipFill>
        <p:spPr>
          <a:xfrm>
            <a:off x="0" y="0"/>
            <a:ext cx="12192013" cy="6835276"/>
          </a:xfrm>
          <a:prstGeom prst="rect">
            <a:avLst/>
          </a:prstGeom>
        </p:spPr>
      </p:pic>
      <p:sp>
        <p:nvSpPr>
          <p:cNvPr id="5" name="Rectangle: Rounded Corners 4">
            <a:extLst>
              <a:ext uri="{FF2B5EF4-FFF2-40B4-BE49-F238E27FC236}">
                <a16:creationId xmlns:a16="http://schemas.microsoft.com/office/drawing/2014/main" id="{EED8D697-1DEC-E473-E9F4-723B8C0BEC85}"/>
              </a:ext>
            </a:extLst>
          </p:cNvPr>
          <p:cNvSpPr/>
          <p:nvPr/>
        </p:nvSpPr>
        <p:spPr>
          <a:xfrm>
            <a:off x="661661" y="2370410"/>
            <a:ext cx="10868676" cy="3272399"/>
          </a:xfrm>
          <a:prstGeom prst="roundRect">
            <a:avLst/>
          </a:prstGeom>
          <a:solidFill>
            <a:schemeClr val="accent4">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400" b="1" dirty="0">
                <a:solidFill>
                  <a:schemeClr val="bg2"/>
                </a:solidFill>
              </a:rPr>
              <a:t>Writing documents:</a:t>
            </a:r>
            <a:r>
              <a:rPr lang="en-US" sz="2400" dirty="0">
                <a:solidFill>
                  <a:schemeClr val="bg2"/>
                </a:solidFill>
              </a:rPr>
              <a:t> Job descriptions, SOPs, policies, checklists</a:t>
            </a:r>
          </a:p>
          <a:p>
            <a:pPr marL="342900" indent="-342900">
              <a:buFont typeface="Arial" panose="020B0604020202020204" pitchFamily="34" charset="0"/>
              <a:buChar char="•"/>
            </a:pPr>
            <a:r>
              <a:rPr lang="en-US" sz="2400" b="1" dirty="0">
                <a:solidFill>
                  <a:schemeClr val="bg2"/>
                </a:solidFill>
              </a:rPr>
              <a:t>Spreadsheet automation:</a:t>
            </a:r>
            <a:r>
              <a:rPr lang="en-US" sz="2400" dirty="0">
                <a:solidFill>
                  <a:schemeClr val="bg2"/>
                </a:solidFill>
              </a:rPr>
              <a:t> Batch edits, formulas, tab creation</a:t>
            </a:r>
          </a:p>
          <a:p>
            <a:pPr marL="342900" indent="-342900">
              <a:buFont typeface="Arial" panose="020B0604020202020204" pitchFamily="34" charset="0"/>
              <a:buChar char="•"/>
            </a:pPr>
            <a:r>
              <a:rPr lang="en-US" sz="2400" b="1" dirty="0">
                <a:solidFill>
                  <a:schemeClr val="bg2"/>
                </a:solidFill>
              </a:rPr>
              <a:t>Learning new tools:</a:t>
            </a:r>
            <a:r>
              <a:rPr lang="en-US" sz="2400" dirty="0">
                <a:solidFill>
                  <a:schemeClr val="bg2"/>
                </a:solidFill>
              </a:rPr>
              <a:t> Setting up QuickBooks with AI guidance</a:t>
            </a:r>
          </a:p>
          <a:p>
            <a:pPr marL="342900" indent="-342900">
              <a:buFont typeface="Arial" panose="020B0604020202020204" pitchFamily="34" charset="0"/>
              <a:buChar char="•"/>
            </a:pPr>
            <a:r>
              <a:rPr lang="en-US" sz="2400" b="1" dirty="0">
                <a:solidFill>
                  <a:schemeClr val="bg2"/>
                </a:solidFill>
              </a:rPr>
              <a:t>Meeting notes:</a:t>
            </a:r>
            <a:r>
              <a:rPr lang="en-US" sz="2400" dirty="0">
                <a:solidFill>
                  <a:schemeClr val="bg2"/>
                </a:solidFill>
              </a:rPr>
              <a:t> Summaries, action items, document reviews</a:t>
            </a:r>
          </a:p>
          <a:p>
            <a:pPr marL="342900" indent="-342900">
              <a:buFont typeface="Arial" panose="020B0604020202020204" pitchFamily="34" charset="0"/>
              <a:buChar char="•"/>
            </a:pPr>
            <a:r>
              <a:rPr lang="en-US" sz="2400" b="1" dirty="0">
                <a:solidFill>
                  <a:schemeClr val="bg2"/>
                </a:solidFill>
              </a:rPr>
              <a:t>Product content:</a:t>
            </a:r>
            <a:r>
              <a:rPr lang="en-US" sz="2400" dirty="0">
                <a:solidFill>
                  <a:schemeClr val="bg2"/>
                </a:solidFill>
              </a:rPr>
              <a:t> Descriptions optimized for SEO and keywords</a:t>
            </a:r>
          </a:p>
          <a:p>
            <a:pPr marL="342900" indent="-342900">
              <a:buFont typeface="Arial" panose="020B0604020202020204" pitchFamily="34" charset="0"/>
              <a:buChar char="•"/>
            </a:pPr>
            <a:r>
              <a:rPr lang="en-US" sz="2400" b="1" dirty="0">
                <a:solidFill>
                  <a:schemeClr val="bg2"/>
                </a:solidFill>
              </a:rPr>
              <a:t>Expense management:</a:t>
            </a:r>
            <a:r>
              <a:rPr lang="en-US" sz="2400" dirty="0">
                <a:solidFill>
                  <a:schemeClr val="bg2"/>
                </a:solidFill>
              </a:rPr>
              <a:t> Parsing and categorizing complex billing data</a:t>
            </a:r>
          </a:p>
        </p:txBody>
      </p:sp>
      <p:sp>
        <p:nvSpPr>
          <p:cNvPr id="2" name="TextBox 1">
            <a:extLst>
              <a:ext uri="{FF2B5EF4-FFF2-40B4-BE49-F238E27FC236}">
                <a16:creationId xmlns:a16="http://schemas.microsoft.com/office/drawing/2014/main" id="{855AE471-DC35-2CDF-AE37-325BE9A8503C}"/>
              </a:ext>
            </a:extLst>
          </p:cNvPr>
          <p:cNvSpPr txBox="1"/>
          <p:nvPr/>
        </p:nvSpPr>
        <p:spPr>
          <a:xfrm>
            <a:off x="2795101" y="825809"/>
            <a:ext cx="6601797" cy="584775"/>
          </a:xfrm>
          <a:prstGeom prst="rect">
            <a:avLst/>
          </a:prstGeom>
          <a:noFill/>
        </p:spPr>
        <p:txBody>
          <a:bodyPr wrap="square" rtlCol="0">
            <a:spAutoFit/>
          </a:bodyPr>
          <a:lstStyle/>
          <a:p>
            <a:pPr algn="ctr"/>
            <a:r>
              <a:rPr lang="en-US" sz="3200" b="1" u="sng" dirty="0">
                <a:solidFill>
                  <a:schemeClr val="bg2"/>
                </a:solidFill>
              </a:rPr>
              <a:t>AI in Action: Familiar Use Cases</a:t>
            </a:r>
            <a:endParaRPr lang="en-US" sz="3000" b="1" u="sng" dirty="0">
              <a:solidFill>
                <a:schemeClr val="bg2"/>
              </a:solidFill>
            </a:endParaRPr>
          </a:p>
        </p:txBody>
      </p:sp>
    </p:spTree>
    <p:extLst>
      <p:ext uri="{BB962C8B-B14F-4D97-AF65-F5344CB8AC3E}">
        <p14:creationId xmlns:p14="http://schemas.microsoft.com/office/powerpoint/2010/main" val="291847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EFE52-579A-0CBD-92B7-75D899DDF1D2}"/>
            </a:ext>
          </a:extLst>
        </p:cNvPr>
        <p:cNvGrpSpPr/>
        <p:nvPr/>
      </p:nvGrpSpPr>
      <p:grpSpPr>
        <a:xfrm>
          <a:off x="0" y="0"/>
          <a:ext cx="0" cy="0"/>
          <a:chOff x="0" y="0"/>
          <a:chExt cx="0" cy="0"/>
        </a:xfrm>
      </p:grpSpPr>
      <p:pic>
        <p:nvPicPr>
          <p:cNvPr id="7" name="Picture 6" descr="A blue and orange sky over mountains  AI-generated content may be incorrect.">
            <a:extLst>
              <a:ext uri="{FF2B5EF4-FFF2-40B4-BE49-F238E27FC236}">
                <a16:creationId xmlns:a16="http://schemas.microsoft.com/office/drawing/2014/main" id="{8B258BA2-4707-9024-50CD-58096542A47D}"/>
              </a:ext>
            </a:extLst>
          </p:cNvPr>
          <p:cNvPicPr>
            <a:picLocks noChangeAspect="1"/>
          </p:cNvPicPr>
          <p:nvPr/>
        </p:nvPicPr>
        <p:blipFill>
          <a:blip r:embed="rId3">
            <a:alphaModFix amt="22000"/>
          </a:blip>
          <a:srcRect t="37268" r="-95" b="100"/>
          <a:stretch>
            <a:fillRect/>
          </a:stretch>
        </p:blipFill>
        <p:spPr>
          <a:xfrm>
            <a:off x="-1347" y="25216"/>
            <a:ext cx="12192013" cy="6835276"/>
          </a:xfrm>
          <a:prstGeom prst="rect">
            <a:avLst/>
          </a:prstGeom>
        </p:spPr>
      </p:pic>
      <p:pic>
        <p:nvPicPr>
          <p:cNvPr id="3" name="Picture 2" descr="A brick building with a door and a red door  AI-generated content may be incorrect.">
            <a:extLst>
              <a:ext uri="{FF2B5EF4-FFF2-40B4-BE49-F238E27FC236}">
                <a16:creationId xmlns:a16="http://schemas.microsoft.com/office/drawing/2014/main" id="{A2A53D8D-68A0-6E87-5BDC-21E7E7481A91}"/>
              </a:ext>
            </a:extLst>
          </p:cNvPr>
          <p:cNvPicPr>
            <a:picLocks noChangeAspect="1"/>
          </p:cNvPicPr>
          <p:nvPr/>
        </p:nvPicPr>
        <p:blipFill>
          <a:blip r:embed="rId4">
            <a:alphaModFix amt="0"/>
          </a:blip>
          <a:srcRect l="46" t="-50" r="3487" b="33790"/>
          <a:stretch>
            <a:fillRect/>
          </a:stretch>
        </p:blipFill>
        <p:spPr>
          <a:xfrm>
            <a:off x="-1347" y="1179"/>
            <a:ext cx="12343809" cy="6831605"/>
          </a:xfrm>
          <a:prstGeom prst="rect">
            <a:avLst/>
          </a:prstGeom>
        </p:spPr>
      </p:pic>
      <p:sp>
        <p:nvSpPr>
          <p:cNvPr id="2" name="TextBox 1">
            <a:extLst>
              <a:ext uri="{FF2B5EF4-FFF2-40B4-BE49-F238E27FC236}">
                <a16:creationId xmlns:a16="http://schemas.microsoft.com/office/drawing/2014/main" id="{B2A0FBFA-E3D0-9B4A-52B4-6ECFE89BEB35}"/>
              </a:ext>
            </a:extLst>
          </p:cNvPr>
          <p:cNvSpPr txBox="1"/>
          <p:nvPr/>
        </p:nvSpPr>
        <p:spPr>
          <a:xfrm>
            <a:off x="875470" y="494283"/>
            <a:ext cx="10570464" cy="584775"/>
          </a:xfrm>
          <a:prstGeom prst="rect">
            <a:avLst/>
          </a:prstGeom>
          <a:noFill/>
        </p:spPr>
        <p:txBody>
          <a:bodyPr wrap="square" lIns="91440" tIns="45720" rIns="91440" bIns="45720" rtlCol="0" anchor="t">
            <a:spAutoFit/>
          </a:bodyPr>
          <a:lstStyle/>
          <a:p>
            <a:pPr algn="ctr"/>
            <a:r>
              <a:rPr lang="en-US" sz="3200" b="1" u="sng" dirty="0">
                <a:solidFill>
                  <a:schemeClr val="bg2"/>
                </a:solidFill>
              </a:rPr>
              <a:t>How We Currently Use AI with Clients</a:t>
            </a:r>
          </a:p>
        </p:txBody>
      </p:sp>
      <p:sp>
        <p:nvSpPr>
          <p:cNvPr id="12" name="Rectangle: Rounded Corners 11">
            <a:extLst>
              <a:ext uri="{FF2B5EF4-FFF2-40B4-BE49-F238E27FC236}">
                <a16:creationId xmlns:a16="http://schemas.microsoft.com/office/drawing/2014/main" id="{28D24884-626C-CB35-87D6-7101A5B8A563}"/>
              </a:ext>
            </a:extLst>
          </p:cNvPr>
          <p:cNvSpPr/>
          <p:nvPr/>
        </p:nvSpPr>
        <p:spPr>
          <a:xfrm>
            <a:off x="6282062" y="1683130"/>
            <a:ext cx="5329805" cy="2921739"/>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600" dirty="0">
              <a:solidFill>
                <a:schemeClr val="bg2"/>
              </a:solidFill>
            </a:endParaRPr>
          </a:p>
        </p:txBody>
      </p:sp>
      <p:sp>
        <p:nvSpPr>
          <p:cNvPr id="8" name="Rectangle: Rounded Corners 7">
            <a:extLst>
              <a:ext uri="{FF2B5EF4-FFF2-40B4-BE49-F238E27FC236}">
                <a16:creationId xmlns:a16="http://schemas.microsoft.com/office/drawing/2014/main" id="{204C6E69-27FF-CE11-C4B0-57D6602EC501}"/>
              </a:ext>
            </a:extLst>
          </p:cNvPr>
          <p:cNvSpPr/>
          <p:nvPr/>
        </p:nvSpPr>
        <p:spPr>
          <a:xfrm>
            <a:off x="580135" y="1744448"/>
            <a:ext cx="5329805" cy="2921739"/>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600" dirty="0">
              <a:solidFill>
                <a:schemeClr val="bg2"/>
              </a:solidFill>
            </a:endParaRPr>
          </a:p>
        </p:txBody>
      </p:sp>
      <p:sp>
        <p:nvSpPr>
          <p:cNvPr id="4" name="Rectangle: Rounded Corners 3">
            <a:extLst>
              <a:ext uri="{FF2B5EF4-FFF2-40B4-BE49-F238E27FC236}">
                <a16:creationId xmlns:a16="http://schemas.microsoft.com/office/drawing/2014/main" id="{232C516F-F284-9AF1-1980-6B0848E4462B}"/>
              </a:ext>
            </a:extLst>
          </p:cNvPr>
          <p:cNvSpPr/>
          <p:nvPr/>
        </p:nvSpPr>
        <p:spPr>
          <a:xfrm>
            <a:off x="580136" y="5208941"/>
            <a:ext cx="11031725" cy="1375409"/>
          </a:xfrm>
          <a:prstGeom prst="roundRect">
            <a:avLst/>
          </a:prstGeom>
          <a:solidFill>
            <a:srgbClr val="CDF3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pPr>
            <a:r>
              <a:rPr lang="en-US" sz="2400" b="1" dirty="0">
                <a:solidFill>
                  <a:schemeClr val="bg2"/>
                </a:solidFill>
              </a:rPr>
              <a:t>Note from a Lending Specialist</a:t>
            </a:r>
          </a:p>
          <a:p>
            <a:pPr algn="ctr">
              <a:spcBef>
                <a:spcPts val="600"/>
              </a:spcBef>
            </a:pPr>
            <a:r>
              <a:rPr lang="en-US" sz="1600" dirty="0">
                <a:solidFill>
                  <a:schemeClr val="bg2"/>
                </a:solidFill>
              </a:rPr>
              <a:t>"I have not personally used any AI resources to assist clients with pre-loan work…just something I've noticed more people using as a tool…If they relied on AI for their business plan, you may ask them one question and it all falls apart." --Kortney</a:t>
            </a:r>
          </a:p>
          <a:p>
            <a:pPr algn="ctr"/>
            <a:endParaRPr lang="en-US" sz="2800" b="1" dirty="0">
              <a:solidFill>
                <a:schemeClr val="bg2"/>
              </a:solidFill>
            </a:endParaRPr>
          </a:p>
        </p:txBody>
      </p:sp>
      <p:sp>
        <p:nvSpPr>
          <p:cNvPr id="9" name="TextBox 8">
            <a:extLst>
              <a:ext uri="{FF2B5EF4-FFF2-40B4-BE49-F238E27FC236}">
                <a16:creationId xmlns:a16="http://schemas.microsoft.com/office/drawing/2014/main" id="{F43D82BE-52D8-46A7-ACD5-697AC7E4CCA3}"/>
              </a:ext>
            </a:extLst>
          </p:cNvPr>
          <p:cNvSpPr txBox="1"/>
          <p:nvPr/>
        </p:nvSpPr>
        <p:spPr>
          <a:xfrm>
            <a:off x="841419" y="1866489"/>
            <a:ext cx="5143746" cy="2492990"/>
          </a:xfrm>
          <a:prstGeom prst="rect">
            <a:avLst/>
          </a:prstGeom>
          <a:noFill/>
        </p:spPr>
        <p:txBody>
          <a:bodyPr wrap="square" rtlCol="0">
            <a:spAutoFit/>
          </a:bodyPr>
          <a:lstStyle/>
          <a:p>
            <a:pPr lvl="3"/>
            <a:r>
              <a:rPr lang="en-US" sz="2400" b="1" dirty="0">
                <a:solidFill>
                  <a:schemeClr val="bg2"/>
                </a:solidFill>
              </a:rPr>
              <a:t>Internal</a:t>
            </a:r>
          </a:p>
          <a:p>
            <a:pPr lvl="3"/>
            <a:endParaRPr lang="en-US" sz="1600" b="1" dirty="0">
              <a:solidFill>
                <a:schemeClr val="bg2"/>
              </a:solidFill>
            </a:endParaRPr>
          </a:p>
          <a:p>
            <a:pPr marL="285750" indent="-285750">
              <a:buFont typeface="Arial" panose="020B0604020202020204" pitchFamily="34" charset="0"/>
              <a:buChar char="•"/>
            </a:pPr>
            <a:r>
              <a:rPr lang="en-US" sz="1600" dirty="0">
                <a:solidFill>
                  <a:schemeClr val="bg2"/>
                </a:solidFill>
              </a:rPr>
              <a:t>We have </a:t>
            </a:r>
            <a:r>
              <a:rPr lang="en-US" sz="1600" dirty="0" err="1">
                <a:solidFill>
                  <a:schemeClr val="bg2"/>
                </a:solidFill>
              </a:rPr>
              <a:t>LivePlan</a:t>
            </a:r>
            <a:r>
              <a:rPr lang="en-US" sz="1600" dirty="0">
                <a:solidFill>
                  <a:schemeClr val="bg2"/>
                </a:solidFill>
              </a:rPr>
              <a:t> accounts for </a:t>
            </a:r>
          </a:p>
          <a:p>
            <a:pPr marL="742950" lvl="1" indent="-285750">
              <a:buFont typeface="Arial" panose="020B0604020202020204" pitchFamily="34" charset="0"/>
              <a:buChar char="•"/>
            </a:pPr>
            <a:r>
              <a:rPr lang="en-US" sz="1600" dirty="0">
                <a:solidFill>
                  <a:schemeClr val="bg2"/>
                </a:solidFill>
              </a:rPr>
              <a:t>business plans, </a:t>
            </a:r>
          </a:p>
          <a:p>
            <a:pPr marL="742950" lvl="1" indent="-285750">
              <a:buFont typeface="Arial" panose="020B0604020202020204" pitchFamily="34" charset="0"/>
              <a:buChar char="•"/>
            </a:pPr>
            <a:r>
              <a:rPr lang="en-US" sz="1600" dirty="0">
                <a:solidFill>
                  <a:schemeClr val="bg2"/>
                </a:solidFill>
              </a:rPr>
              <a:t>financial projections, </a:t>
            </a:r>
          </a:p>
          <a:p>
            <a:pPr marL="742950" lvl="1" indent="-285750">
              <a:buFont typeface="Arial" panose="020B0604020202020204" pitchFamily="34" charset="0"/>
              <a:buChar char="•"/>
            </a:pPr>
            <a:r>
              <a:rPr lang="en-US" sz="1600" dirty="0">
                <a:solidFill>
                  <a:schemeClr val="bg2"/>
                </a:solidFill>
              </a:rPr>
              <a:t>competitive analysis,</a:t>
            </a:r>
          </a:p>
          <a:p>
            <a:pPr marL="742950" lvl="1" indent="-285750">
              <a:buFont typeface="Arial" panose="020B0604020202020204" pitchFamily="34" charset="0"/>
              <a:buChar char="•"/>
            </a:pPr>
            <a:r>
              <a:rPr lang="en-US" sz="1600" dirty="0">
                <a:solidFill>
                  <a:schemeClr val="bg2"/>
                </a:solidFill>
              </a:rPr>
              <a:t>Pitch decks</a:t>
            </a:r>
          </a:p>
          <a:p>
            <a:pPr marL="285750" indent="-285750">
              <a:buFont typeface="Arial" panose="020B0604020202020204" pitchFamily="34" charset="0"/>
              <a:buChar char="•"/>
            </a:pPr>
            <a:r>
              <a:rPr lang="en-US" sz="1600" dirty="0">
                <a:solidFill>
                  <a:schemeClr val="bg2"/>
                </a:solidFill>
              </a:rPr>
              <a:t>For BSS or Lending. Some staff use it more readily than others</a:t>
            </a:r>
            <a:endParaRPr lang="en-US" dirty="0"/>
          </a:p>
        </p:txBody>
      </p:sp>
      <p:sp>
        <p:nvSpPr>
          <p:cNvPr id="11" name="TextBox 10">
            <a:extLst>
              <a:ext uri="{FF2B5EF4-FFF2-40B4-BE49-F238E27FC236}">
                <a16:creationId xmlns:a16="http://schemas.microsoft.com/office/drawing/2014/main" id="{5FD49D7C-668E-C40A-6A49-0C975112C35D}"/>
              </a:ext>
            </a:extLst>
          </p:cNvPr>
          <p:cNvSpPr txBox="1"/>
          <p:nvPr/>
        </p:nvSpPr>
        <p:spPr>
          <a:xfrm>
            <a:off x="6357288" y="1928520"/>
            <a:ext cx="4993294" cy="1754326"/>
          </a:xfrm>
          <a:prstGeom prst="rect">
            <a:avLst/>
          </a:prstGeom>
          <a:noFill/>
        </p:spPr>
        <p:txBody>
          <a:bodyPr wrap="square" rtlCol="0">
            <a:spAutoFit/>
          </a:bodyPr>
          <a:lstStyle/>
          <a:p>
            <a:pPr lvl="2"/>
            <a:r>
              <a:rPr lang="en-US" sz="2800" b="1" dirty="0">
                <a:solidFill>
                  <a:schemeClr val="bg2"/>
                </a:solidFill>
              </a:rPr>
              <a:t>	</a:t>
            </a:r>
            <a:r>
              <a:rPr lang="en-US" sz="2400" b="1" dirty="0">
                <a:solidFill>
                  <a:schemeClr val="bg2"/>
                </a:solidFill>
              </a:rPr>
              <a:t>External</a:t>
            </a:r>
          </a:p>
          <a:p>
            <a:endParaRPr lang="en-US" sz="1600" dirty="0">
              <a:solidFill>
                <a:schemeClr val="bg2"/>
              </a:solidFill>
            </a:endParaRPr>
          </a:p>
          <a:p>
            <a:pPr marL="285750" indent="-285750">
              <a:buFont typeface="Arial" panose="020B0604020202020204" pitchFamily="34" charset="0"/>
              <a:buChar char="•"/>
            </a:pPr>
            <a:r>
              <a:rPr lang="en-US" sz="1600" dirty="0">
                <a:solidFill>
                  <a:schemeClr val="bg2"/>
                </a:solidFill>
              </a:rPr>
              <a:t>Consultants are using AI for: </a:t>
            </a:r>
          </a:p>
          <a:p>
            <a:pPr marL="742950" lvl="1" indent="-285750">
              <a:buFont typeface="Arial" panose="020B0604020202020204" pitchFamily="34" charset="0"/>
              <a:buChar char="•"/>
            </a:pPr>
            <a:r>
              <a:rPr lang="en-US" sz="1600" dirty="0">
                <a:solidFill>
                  <a:schemeClr val="bg2"/>
                </a:solidFill>
              </a:rPr>
              <a:t>Product descriptions</a:t>
            </a:r>
          </a:p>
          <a:p>
            <a:pPr marL="742950" lvl="1" indent="-285750">
              <a:buFont typeface="Arial" panose="020B0604020202020204" pitchFamily="34" charset="0"/>
              <a:buChar char="•"/>
            </a:pPr>
            <a:r>
              <a:rPr lang="en-US" sz="1600" dirty="0">
                <a:solidFill>
                  <a:schemeClr val="bg2"/>
                </a:solidFill>
              </a:rPr>
              <a:t>Grant applications</a:t>
            </a:r>
          </a:p>
          <a:p>
            <a:pPr marL="742950" lvl="1" indent="-285750">
              <a:buFont typeface="Arial" panose="020B0604020202020204" pitchFamily="34" charset="0"/>
              <a:buChar char="•"/>
            </a:pPr>
            <a:r>
              <a:rPr lang="en-US" sz="1600" dirty="0">
                <a:solidFill>
                  <a:schemeClr val="bg2"/>
                </a:solidFill>
              </a:rPr>
              <a:t>Market analysis</a:t>
            </a:r>
          </a:p>
        </p:txBody>
      </p:sp>
    </p:spTree>
    <p:extLst>
      <p:ext uri="{BB962C8B-B14F-4D97-AF65-F5344CB8AC3E}">
        <p14:creationId xmlns:p14="http://schemas.microsoft.com/office/powerpoint/2010/main" val="3177299541"/>
      </p:ext>
    </p:extLst>
  </p:cSld>
  <p:clrMapOvr>
    <a:masterClrMapping/>
  </p:clrMapOvr>
</p:sld>
</file>

<file path=ppt/theme/theme1.xml><?xml version="1.0" encoding="utf-8"?>
<a:theme xmlns:a="http://schemas.openxmlformats.org/drawingml/2006/main" name="Swiss">
  <a:themeElements>
    <a:clrScheme name="Swiss">
      <a:dk1>
        <a:srgbClr val="26739B"/>
      </a:dk1>
      <a:lt1>
        <a:srgbClr val="FFFFFF"/>
      </a:lt1>
      <a:dk2>
        <a:srgbClr val="000000"/>
      </a:dk2>
      <a:lt2>
        <a:srgbClr val="757575"/>
      </a:lt2>
      <a:accent1>
        <a:srgbClr val="01579B"/>
      </a:accent1>
      <a:accent2>
        <a:srgbClr val="28A099"/>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DCD2587B4E68438F3CB2F15E31C127" ma:contentTypeVersion="15" ma:contentTypeDescription="Create a new document." ma:contentTypeScope="" ma:versionID="522ccc47880cbf9e55943b130b3be1eb">
  <xsd:schema xmlns:xsd="http://www.w3.org/2001/XMLSchema" xmlns:xs="http://www.w3.org/2001/XMLSchema" xmlns:p="http://schemas.microsoft.com/office/2006/metadata/properties" xmlns:ns2="8209bfc8-4b41-46cd-bd9a-1b29731e4e0b" xmlns:ns3="5d22c281-696e-4334-be57-d076609db215" targetNamespace="http://schemas.microsoft.com/office/2006/metadata/properties" ma:root="true" ma:fieldsID="118fbc3399e89fcd20229c22e1802557" ns2:_="" ns3:_="">
    <xsd:import namespace="8209bfc8-4b41-46cd-bd9a-1b29731e4e0b"/>
    <xsd:import namespace="5d22c281-696e-4334-be57-d076609db2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9bfc8-4b41-46cd-bd9a-1b29731e4e0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c29bbe31-b5e6-436e-872a-9f46dc0899a3}" ma:internalName="TaxCatchAll" ma:showField="CatchAllData" ma:web="8209bfc8-4b41-46cd-bd9a-1b29731e4e0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22c281-696e-4334-be57-d076609db2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d85a5e2-b051-4e2d-b48b-0ec664fd75d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8209bfc8-4b41-46cd-bd9a-1b29731e4e0b" xsi:nil="true"/>
    <lcf76f155ced4ddcb4097134ff3c332f xmlns="5d22c281-696e-4334-be57-d076609db215">
      <Terms xmlns="http://schemas.microsoft.com/office/infopath/2007/PartnerControls"/>
    </lcf76f155ced4ddcb4097134ff3c332f>
    <SharedWithUsers xmlns="8209bfc8-4b41-46cd-bd9a-1b29731e4e0b">
      <UserInfo>
        <DisplayName/>
        <AccountId xsi:nil="true"/>
        <AccountType/>
      </UserInfo>
    </SharedWithUsers>
    <_dlc_DocId xmlns="8209bfc8-4b41-46cd-bd9a-1b29731e4e0b">AAU6HMUYZS7T-450628081-26829</_dlc_DocId>
    <_dlc_DocIdUrl xmlns="8209bfc8-4b41-46cd-bd9a-1b29731e4e0b">
      <Url>https://maced932.sharepoint.com/sites/MountainAssociation/_layouts/15/DocIdRedir.aspx?ID=AAU6HMUYZS7T-450628081-26829</Url>
      <Description>AAU6HMUYZS7T-450628081-26829</Description>
    </_dlc_DocIdUrl>
  </documentManagement>
</p:properties>
</file>

<file path=customXml/itemProps1.xml><?xml version="1.0" encoding="utf-8"?>
<ds:datastoreItem xmlns:ds="http://schemas.openxmlformats.org/officeDocument/2006/customXml" ds:itemID="{68FCF28B-27BC-48D2-B14A-9E90D924D6BF}">
  <ds:schemaRefs>
    <ds:schemaRef ds:uri="5d22c281-696e-4334-be57-d076609db215"/>
    <ds:schemaRef ds:uri="8209bfc8-4b41-46cd-bd9a-1b29731e4e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2BB2BE-92DD-4AE0-8EFD-DBC083267510}">
  <ds:schemaRefs>
    <ds:schemaRef ds:uri="http://schemas.microsoft.com/sharepoint/events"/>
  </ds:schemaRefs>
</ds:datastoreItem>
</file>

<file path=customXml/itemProps3.xml><?xml version="1.0" encoding="utf-8"?>
<ds:datastoreItem xmlns:ds="http://schemas.openxmlformats.org/officeDocument/2006/customXml" ds:itemID="{111862F6-8BF8-4583-8B53-A6D5319A1DFB}">
  <ds:schemaRefs>
    <ds:schemaRef ds:uri="http://schemas.microsoft.com/sharepoint/v3/contenttype/forms"/>
  </ds:schemaRefs>
</ds:datastoreItem>
</file>

<file path=customXml/itemProps4.xml><?xml version="1.0" encoding="utf-8"?>
<ds:datastoreItem xmlns:ds="http://schemas.openxmlformats.org/officeDocument/2006/customXml" ds:itemID="{615BAF73-9543-4E5E-ADC5-4F82B597618B}">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5d22c281-696e-4334-be57-d076609db215"/>
    <ds:schemaRef ds:uri="8209bfc8-4b41-46cd-bd9a-1b29731e4e0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644</TotalTime>
  <Words>2685</Words>
  <Application>Microsoft Office PowerPoint</Application>
  <PresentationFormat>Widescreen</PresentationFormat>
  <Paragraphs>282</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Lato</vt:lpstr>
      <vt:lpstr>Raleway</vt:lpstr>
      <vt:lpstr>Raleway ExtraBold</vt:lpstr>
      <vt:lpstr>Raleway SemiBold</vt:lpstr>
      <vt:lpstr>Segoe UI</vt:lpstr>
      <vt:lpstr>Swiss</vt:lpstr>
      <vt:lpstr>Artificial Intelligence &amp; Business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jowsley</dc:creator>
  <cp:lastModifiedBy>Jimmy Owsley</cp:lastModifiedBy>
  <cp:revision>10</cp:revision>
  <dcterms:created xsi:type="dcterms:W3CDTF">2024-03-13T17:24:44Z</dcterms:created>
  <dcterms:modified xsi:type="dcterms:W3CDTF">2026-06-02T13:46:18Z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0x01010023DCD2587B4E68438F3CB2F15E31C127</vt:lpwstr>
  </property>
  <property fmtid="{D5CDD505-2E9C-101B-9397-08002B2CF9AE}" pid="3" name="Order">
    <vt:r8>26600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_dlc_DocIdItemGuid">
    <vt:lpwstr>07cc31a7-b70d-4202-906a-ea43b6e3ae3b</vt:lpwstr>
  </property>
</Properties>
</file>